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  <p:sldMasterId id="2147483679" r:id="rId3"/>
    <p:sldMasterId id="2147483692" r:id="rId4"/>
  </p:sldMasterIdLst>
  <p:notesMasterIdLst>
    <p:notesMasterId r:id="rId48"/>
  </p:notesMasterIdLst>
  <p:sldIdLst>
    <p:sldId id="256" r:id="rId5"/>
    <p:sldId id="257" r:id="rId6"/>
    <p:sldId id="258" r:id="rId7"/>
    <p:sldId id="259" r:id="rId8"/>
    <p:sldId id="260" r:id="rId9"/>
    <p:sldId id="261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262" r:id="rId25"/>
    <p:sldId id="263" r:id="rId26"/>
    <p:sldId id="286" r:id="rId27"/>
    <p:sldId id="264" r:id="rId28"/>
    <p:sldId id="281" r:id="rId29"/>
    <p:sldId id="265" r:id="rId30"/>
    <p:sldId id="288" r:id="rId31"/>
    <p:sldId id="291" r:id="rId32"/>
    <p:sldId id="312" r:id="rId33"/>
    <p:sldId id="297" r:id="rId34"/>
    <p:sldId id="267" r:id="rId35"/>
    <p:sldId id="268" r:id="rId36"/>
    <p:sldId id="269" r:id="rId37"/>
    <p:sldId id="280" r:id="rId38"/>
    <p:sldId id="271" r:id="rId39"/>
    <p:sldId id="272" r:id="rId40"/>
    <p:sldId id="293" r:id="rId41"/>
    <p:sldId id="273" r:id="rId42"/>
    <p:sldId id="275" r:id="rId43"/>
    <p:sldId id="289" r:id="rId44"/>
    <p:sldId id="276" r:id="rId45"/>
    <p:sldId id="277" r:id="rId46"/>
    <p:sldId id="313" r:id="rId4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Bookman Old Style" panose="02050604050505020204" pitchFamily="18" charset="0"/>
      <p:regular r:id="rId53"/>
      <p:bold r:id="rId54"/>
      <p:italic r:id="rId55"/>
      <p:boldItalic r:id="rId56"/>
    </p:embeddedFont>
    <p:embeddedFont>
      <p:font typeface="Roboto Slab" panose="020B0604020202020204" charset="0"/>
      <p:regular r:id="rId57"/>
      <p:bold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EB Garamond" panose="020B060402020202020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DM Sans" panose="020B0604020202020204" charset="0"/>
      <p:regular r:id="rId69"/>
      <p:bold r:id="rId70"/>
      <p:italic r:id="rId71"/>
      <p:boldItalic r:id="rId72"/>
    </p:embeddedFont>
    <p:embeddedFont>
      <p:font typeface="Zilla Slab SemiBold" panose="020B0604020202020204" charset="0"/>
      <p:bold r:id="rId73"/>
    </p:embeddedFont>
    <p:embeddedFont>
      <p:font typeface="Poppins Light" panose="020B0604020202020204" charset="0"/>
      <p:regular r:id="rId74"/>
      <p:bold r:id="rId75"/>
      <p:italic r:id="rId76"/>
      <p:boldItalic r:id="rId77"/>
    </p:embeddedFont>
    <p:embeddedFont>
      <p:font typeface="Red Hat Text" panose="020B0604020202020204" charset="0"/>
      <p:regular r:id="rId78"/>
      <p:bold r:id="rId79"/>
      <p:italic r:id="rId80"/>
      <p:boldItalic r:id="rId81"/>
    </p:embeddedFont>
    <p:embeddedFont>
      <p:font typeface="Impact" panose="020B0806030902050204" pitchFamily="34" charset="0"/>
      <p:regular r:id="rId82"/>
    </p:embeddedFont>
    <p:embeddedFont>
      <p:font typeface="Encode Sans Semi Condensed Black" panose="020B0604020202020204" charset="0"/>
      <p:bold r:id="rId83"/>
    </p:embeddedFont>
    <p:embeddedFont>
      <p:font typeface="Spectral" panose="020B0604020202020204" charset="-52"/>
      <p:regular r:id="rId84"/>
      <p:bold r:id="rId85"/>
      <p:italic r:id="rId86"/>
      <p:boldItalic r:id="rId87"/>
    </p:embeddedFont>
    <p:embeddedFont>
      <p:font typeface="Nixie One" panose="020B0604020202020204" charset="0"/>
      <p:regular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66"/>
    <a:srgbClr val="006600"/>
    <a:srgbClr val="3C8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490BF7-2842-4F3C-87C1-1140EBB18CFF}">
  <a:tblStyle styleId="{81490BF7-2842-4F3C-87C1-1140EBB18C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7EEFB0-3E4E-4EA8-9E02-A9ADA2DD4B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0907" autoAdjust="0"/>
  </p:normalViewPr>
  <p:slideViewPr>
    <p:cSldViewPr snapToGrid="0">
      <p:cViewPr varScale="1">
        <p:scale>
          <a:sx n="135" d="100"/>
          <a:sy n="135" d="100"/>
        </p:scale>
        <p:origin x="79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font" Target="fonts/font28.fntdata"/><Relationship Id="rId84" Type="http://schemas.openxmlformats.org/officeDocument/2006/relationships/font" Target="fonts/font36.fntdata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23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87" Type="http://schemas.openxmlformats.org/officeDocument/2006/relationships/font" Target="fonts/font39.fntdata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82" Type="http://schemas.openxmlformats.org/officeDocument/2006/relationships/font" Target="fonts/font34.fntdata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85" Type="http://schemas.openxmlformats.org/officeDocument/2006/relationships/font" Target="fonts/font3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font" Target="fonts/font35.fntdata"/><Relationship Id="rId88" Type="http://schemas.openxmlformats.org/officeDocument/2006/relationships/font" Target="fonts/font40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font" Target="fonts/font33.fntdata"/><Relationship Id="rId86" Type="http://schemas.openxmlformats.org/officeDocument/2006/relationships/font" Target="fonts/font3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10348-096F-4647-9189-805FB41347F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46FF7E-2B86-4F35-B2B7-07B805C334CB}">
      <dgm:prSet phldrT="[Текст]"/>
      <dgm:spPr>
        <a:xfrm>
          <a:off x="1479644" y="483977"/>
          <a:ext cx="5128533" cy="1224017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Демонстрационные экзамены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71EEA4D-E972-4E03-ABAC-87F35C2ED333}" type="parTrans" cxnId="{34DE46B7-E694-458E-83EC-12CE0626F080}">
      <dgm:prSet/>
      <dgm:spPr/>
      <dgm:t>
        <a:bodyPr/>
        <a:lstStyle/>
        <a:p>
          <a:endParaRPr lang="ru-RU"/>
        </a:p>
      </dgm:t>
    </dgm:pt>
    <dgm:pt modelId="{8365A715-236D-45DE-801E-79F2A65BB531}" type="sibTrans" cxnId="{34DE46B7-E694-458E-83EC-12CE0626F080}">
      <dgm:prSet/>
      <dgm:spPr/>
      <dgm:t>
        <a:bodyPr/>
        <a:lstStyle/>
        <a:p>
          <a:endParaRPr lang="ru-RU"/>
        </a:p>
      </dgm:t>
    </dgm:pt>
    <dgm:pt modelId="{DAF5506C-4349-49CA-9808-DB0BCD25DDB0}">
      <dgm:prSet phldrT="[Текст]"/>
      <dgm:spPr>
        <a:xfrm>
          <a:off x="1322735" y="1809341"/>
          <a:ext cx="5515675" cy="1224017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Чемпионаты профессионального мастерства по компетенциям «Молодые профессионалы»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675F2A3-8BEA-436E-8DCC-A22E77D3C1A8}" type="parTrans" cxnId="{007CDBD1-37C9-4E8D-81B4-3A3FDB24F1E3}">
      <dgm:prSet/>
      <dgm:spPr/>
      <dgm:t>
        <a:bodyPr/>
        <a:lstStyle/>
        <a:p>
          <a:endParaRPr lang="ru-RU"/>
        </a:p>
      </dgm:t>
    </dgm:pt>
    <dgm:pt modelId="{36BF5E0B-9096-49B3-BA7E-0B92E7A3CB7D}" type="sibTrans" cxnId="{007CDBD1-37C9-4E8D-81B4-3A3FDB24F1E3}">
      <dgm:prSet/>
      <dgm:spPr/>
      <dgm:t>
        <a:bodyPr/>
        <a:lstStyle/>
        <a:p>
          <a:endParaRPr lang="ru-RU"/>
        </a:p>
      </dgm:t>
    </dgm:pt>
    <dgm:pt modelId="{3FE69E03-DF25-4373-A351-77E6D687DC15}">
      <dgm:prSet phldrT="[Текст]"/>
      <dgm:spPr>
        <a:xfrm>
          <a:off x="1417405" y="3218979"/>
          <a:ext cx="5200682" cy="1224017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Международное движение Абилимпикс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4FCB822-D0CD-4DD9-834E-06392E69E68F}" type="parTrans" cxnId="{F976B3D8-9B86-47D9-A8E9-13258335A59C}">
      <dgm:prSet/>
      <dgm:spPr/>
      <dgm:t>
        <a:bodyPr/>
        <a:lstStyle/>
        <a:p>
          <a:endParaRPr lang="ru-RU"/>
        </a:p>
      </dgm:t>
    </dgm:pt>
    <dgm:pt modelId="{1244D72D-E287-4C91-89DA-9EF2EEA20408}" type="sibTrans" cxnId="{F976B3D8-9B86-47D9-A8E9-13258335A59C}">
      <dgm:prSet/>
      <dgm:spPr/>
      <dgm:t>
        <a:bodyPr/>
        <a:lstStyle/>
        <a:p>
          <a:endParaRPr lang="ru-RU"/>
        </a:p>
      </dgm:t>
    </dgm:pt>
    <dgm:pt modelId="{71A62098-E14E-4C6B-B6F6-41AAA434C5E0}" type="pres">
      <dgm:prSet presAssocID="{D5410348-096F-4647-9189-805FB41347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422AB4-DAE6-4E4F-905F-13A44D9D2DEA}" type="pres">
      <dgm:prSet presAssocID="{9D46FF7E-2B86-4F35-B2B7-07B805C334CB}" presName="composite" presStyleCnt="0"/>
      <dgm:spPr/>
    </dgm:pt>
    <dgm:pt modelId="{D34873D2-6B0C-40B4-A9C7-1A8369F9A367}" type="pres">
      <dgm:prSet presAssocID="{9D46FF7E-2B86-4F35-B2B7-07B805C334CB}" presName="rect1" presStyleLbl="trAlignAcc1" presStyleIdx="0" presStyleCnt="3" custScaleX="129733" custScaleY="80117" custLinFactNeighborX="12615" custLinFactNeighborY="-1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0DB57-6AB6-4340-A037-6F7D42026EFD}" type="pres">
      <dgm:prSet presAssocID="{9D46FF7E-2B86-4F35-B2B7-07B805C334CB}" presName="rect2" presStyleLbl="fgImgPlace1" presStyleIdx="0" presStyleCnt="3" custScaleX="147828" custScaleY="88772" custLinFactX="-17477" custLinFactNeighborX="-100000" custLinFactNeighborY="19656"/>
      <dgm:spPr>
        <a:xfrm>
          <a:off x="193927" y="385399"/>
          <a:ext cx="1378927" cy="12852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BB300BD-1475-47C2-8F98-6841196986FD}" type="pres">
      <dgm:prSet presAssocID="{8365A715-236D-45DE-801E-79F2A65BB531}" presName="sibTrans" presStyleCnt="0"/>
      <dgm:spPr/>
    </dgm:pt>
    <dgm:pt modelId="{1538B251-545E-4593-97BD-D4DAABDCE966}" type="pres">
      <dgm:prSet presAssocID="{DAF5506C-4349-49CA-9808-DB0BCD25DDB0}" presName="composite" presStyleCnt="0"/>
      <dgm:spPr/>
    </dgm:pt>
    <dgm:pt modelId="{F3D812A0-38A3-4EB4-9220-F571598E0DA8}" type="pres">
      <dgm:prSet presAssocID="{DAF5506C-4349-49CA-9808-DB0BCD25DDB0}" presName="rect1" presStyleLbl="trAlignAcc1" presStyleIdx="1" presStyleCnt="3" custScaleX="128169" custLinFactNeighborX="12699" custLinFactNeighborY="-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498F1-570B-4AEB-8745-AFE41A36AB41}" type="pres">
      <dgm:prSet presAssocID="{DAF5506C-4349-49CA-9808-DB0BCD25DDB0}" presName="rect2" presStyleLbl="fgImgPlace1" presStyleIdx="1" presStyleCnt="3" custScaleX="155559" custScaleY="75808" custLinFactX="-2791" custLinFactNeighborX="-100000" custLinFactNeighborY="10544"/>
      <dgm:spPr>
        <a:xfrm>
          <a:off x="212648" y="1801261"/>
          <a:ext cx="1332848" cy="12852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189AAC2-8D70-4AF8-B72A-E1EE0EAB1178}" type="pres">
      <dgm:prSet presAssocID="{36BF5E0B-9096-49B3-BA7E-0B92E7A3CB7D}" presName="sibTrans" presStyleCnt="0"/>
      <dgm:spPr/>
    </dgm:pt>
    <dgm:pt modelId="{BEA2AC24-FDBD-4B25-BA10-2788D630162B}" type="pres">
      <dgm:prSet presAssocID="{3FE69E03-DF25-4373-A351-77E6D687DC15}" presName="composite" presStyleCnt="0"/>
      <dgm:spPr/>
    </dgm:pt>
    <dgm:pt modelId="{708A9747-D082-40D3-A2F2-4CF87826D12A}" type="pres">
      <dgm:prSet presAssocID="{3FE69E03-DF25-4373-A351-77E6D687DC15}" presName="rect1" presStyleLbl="trAlignAcc1" presStyleIdx="2" presStyleCnt="3" custScaleX="132777" custLinFactNeighborX="11095" custLinFactNeighborY="-14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C5F1F-F13C-4EDA-832B-2EC6BCBDDB37}" type="pres">
      <dgm:prSet presAssocID="{3FE69E03-DF25-4373-A351-77E6D687DC15}" presName="rect2" presStyleLbl="fgImgPlace1" presStyleIdx="2" presStyleCnt="3" custScaleX="178982" custScaleY="82004" custLinFactNeighborX="-92810" custLinFactNeighborY="-1206"/>
      <dgm:spPr>
        <a:xfrm>
          <a:off x="0" y="3122429"/>
          <a:ext cx="1533539" cy="12852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007CDBD1-37C9-4E8D-81B4-3A3FDB24F1E3}" srcId="{D5410348-096F-4647-9189-805FB41347FD}" destId="{DAF5506C-4349-49CA-9808-DB0BCD25DDB0}" srcOrd="1" destOrd="0" parTransId="{E675F2A3-8BEA-436E-8DCC-A22E77D3C1A8}" sibTransId="{36BF5E0B-9096-49B3-BA7E-0B92E7A3CB7D}"/>
    <dgm:cxn modelId="{F976B3D8-9B86-47D9-A8E9-13258335A59C}" srcId="{D5410348-096F-4647-9189-805FB41347FD}" destId="{3FE69E03-DF25-4373-A351-77E6D687DC15}" srcOrd="2" destOrd="0" parTransId="{C4FCB822-D0CD-4DD9-834E-06392E69E68F}" sibTransId="{1244D72D-E287-4C91-89DA-9EF2EEA20408}"/>
    <dgm:cxn modelId="{6E5EED10-BB8F-4352-BF02-0DF4ECDA27BB}" type="presOf" srcId="{9D46FF7E-2B86-4F35-B2B7-07B805C334CB}" destId="{D34873D2-6B0C-40B4-A9C7-1A8369F9A367}" srcOrd="0" destOrd="0" presId="urn:microsoft.com/office/officeart/2008/layout/PictureStrips"/>
    <dgm:cxn modelId="{46AB8FEC-CD73-4004-8C4B-D9F3260229AB}" type="presOf" srcId="{3FE69E03-DF25-4373-A351-77E6D687DC15}" destId="{708A9747-D082-40D3-A2F2-4CF87826D12A}" srcOrd="0" destOrd="0" presId="urn:microsoft.com/office/officeart/2008/layout/PictureStrips"/>
    <dgm:cxn modelId="{82824F6E-467C-4791-BB26-E2C1E7656C70}" type="presOf" srcId="{DAF5506C-4349-49CA-9808-DB0BCD25DDB0}" destId="{F3D812A0-38A3-4EB4-9220-F571598E0DA8}" srcOrd="0" destOrd="0" presId="urn:microsoft.com/office/officeart/2008/layout/PictureStrips"/>
    <dgm:cxn modelId="{C7EF658E-AB51-41E3-ADCB-48739218DA01}" type="presOf" srcId="{D5410348-096F-4647-9189-805FB41347FD}" destId="{71A62098-E14E-4C6B-B6F6-41AAA434C5E0}" srcOrd="0" destOrd="0" presId="urn:microsoft.com/office/officeart/2008/layout/PictureStrips"/>
    <dgm:cxn modelId="{34DE46B7-E694-458E-83EC-12CE0626F080}" srcId="{D5410348-096F-4647-9189-805FB41347FD}" destId="{9D46FF7E-2B86-4F35-B2B7-07B805C334CB}" srcOrd="0" destOrd="0" parTransId="{E71EEA4D-E972-4E03-ABAC-87F35C2ED333}" sibTransId="{8365A715-236D-45DE-801E-79F2A65BB531}"/>
    <dgm:cxn modelId="{E057FFC2-4761-41C1-B122-314EB80AE1AB}" type="presParOf" srcId="{71A62098-E14E-4C6B-B6F6-41AAA434C5E0}" destId="{83422AB4-DAE6-4E4F-905F-13A44D9D2DEA}" srcOrd="0" destOrd="0" presId="urn:microsoft.com/office/officeart/2008/layout/PictureStrips"/>
    <dgm:cxn modelId="{96EE51DA-03C4-484C-BB66-12E09BFB96FE}" type="presParOf" srcId="{83422AB4-DAE6-4E4F-905F-13A44D9D2DEA}" destId="{D34873D2-6B0C-40B4-A9C7-1A8369F9A367}" srcOrd="0" destOrd="0" presId="urn:microsoft.com/office/officeart/2008/layout/PictureStrips"/>
    <dgm:cxn modelId="{B8A05715-7E6F-4123-9222-A26F628BDB39}" type="presParOf" srcId="{83422AB4-DAE6-4E4F-905F-13A44D9D2DEA}" destId="{C9D0DB57-6AB6-4340-A037-6F7D42026EFD}" srcOrd="1" destOrd="0" presId="urn:microsoft.com/office/officeart/2008/layout/PictureStrips"/>
    <dgm:cxn modelId="{7F7BFB4F-027B-445D-9472-A5187FF94421}" type="presParOf" srcId="{71A62098-E14E-4C6B-B6F6-41AAA434C5E0}" destId="{BBB300BD-1475-47C2-8F98-6841196986FD}" srcOrd="1" destOrd="0" presId="urn:microsoft.com/office/officeart/2008/layout/PictureStrips"/>
    <dgm:cxn modelId="{9F085BCD-4D86-47EC-ABAB-BB5A42A78BE4}" type="presParOf" srcId="{71A62098-E14E-4C6B-B6F6-41AAA434C5E0}" destId="{1538B251-545E-4593-97BD-D4DAABDCE966}" srcOrd="2" destOrd="0" presId="urn:microsoft.com/office/officeart/2008/layout/PictureStrips"/>
    <dgm:cxn modelId="{10F03B9E-C506-4E22-B506-AAAEC0862A95}" type="presParOf" srcId="{1538B251-545E-4593-97BD-D4DAABDCE966}" destId="{F3D812A0-38A3-4EB4-9220-F571598E0DA8}" srcOrd="0" destOrd="0" presId="urn:microsoft.com/office/officeart/2008/layout/PictureStrips"/>
    <dgm:cxn modelId="{C050BC11-0EDF-42AD-975A-8D9DE21B4B73}" type="presParOf" srcId="{1538B251-545E-4593-97BD-D4DAABDCE966}" destId="{FB6498F1-570B-4AEB-8745-AFE41A36AB41}" srcOrd="1" destOrd="0" presId="urn:microsoft.com/office/officeart/2008/layout/PictureStrips"/>
    <dgm:cxn modelId="{6B3B779B-06C4-49B1-A65E-8F09375FDAA9}" type="presParOf" srcId="{71A62098-E14E-4C6B-B6F6-41AAA434C5E0}" destId="{B189AAC2-8D70-4AF8-B72A-E1EE0EAB1178}" srcOrd="3" destOrd="0" presId="urn:microsoft.com/office/officeart/2008/layout/PictureStrips"/>
    <dgm:cxn modelId="{D70DDB2E-177D-47D8-AAF1-9732ED144F3B}" type="presParOf" srcId="{71A62098-E14E-4C6B-B6F6-41AAA434C5E0}" destId="{BEA2AC24-FDBD-4B25-BA10-2788D630162B}" srcOrd="4" destOrd="0" presId="urn:microsoft.com/office/officeart/2008/layout/PictureStrips"/>
    <dgm:cxn modelId="{E00B5317-84C4-44AC-B67F-8D6E9B1C9A3A}" type="presParOf" srcId="{BEA2AC24-FDBD-4B25-BA10-2788D630162B}" destId="{708A9747-D082-40D3-A2F2-4CF87826D12A}" srcOrd="0" destOrd="0" presId="urn:microsoft.com/office/officeart/2008/layout/PictureStrips"/>
    <dgm:cxn modelId="{13BECF3C-82F4-4948-8228-F94613927F48}" type="presParOf" srcId="{BEA2AC24-FDBD-4B25-BA10-2788D630162B}" destId="{56FC5F1F-F13C-4EDA-832B-2EC6BCBDDB3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873D2-6B0C-40B4-A9C7-1A8369F9A367}">
      <dsp:nvSpPr>
        <dsp:cNvPr id="0" name=""/>
        <dsp:cNvSpPr/>
      </dsp:nvSpPr>
      <dsp:spPr>
        <a:xfrm>
          <a:off x="1334110" y="378995"/>
          <a:ext cx="5639006" cy="108824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03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Демонстрационные экзамены</a:t>
          </a:r>
          <a:endParaRPr lang="ru-RU" sz="2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334110" y="378995"/>
        <a:ext cx="5639006" cy="1088245"/>
      </dsp:txXfrm>
    </dsp:sp>
    <dsp:sp modelId="{C9D0DB57-6AB6-4340-A037-6F7D42026EFD}">
      <dsp:nvSpPr>
        <dsp:cNvPr id="0" name=""/>
        <dsp:cNvSpPr/>
      </dsp:nvSpPr>
      <dsp:spPr>
        <a:xfrm>
          <a:off x="0" y="425172"/>
          <a:ext cx="1405584" cy="12660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812A0-38A3-4EB4-9220-F571598E0DA8}">
      <dsp:nvSpPr>
        <dsp:cNvPr id="0" name=""/>
        <dsp:cNvSpPr/>
      </dsp:nvSpPr>
      <dsp:spPr>
        <a:xfrm>
          <a:off x="1371752" y="1617730"/>
          <a:ext cx="5571025" cy="135832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03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Чемпионаты профессионального мастерства по компетенциям «Молодые профессионалы»</a:t>
          </a:r>
          <a:endParaRPr lang="ru-RU" sz="2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371752" y="1617730"/>
        <a:ext cx="5571025" cy="1358320"/>
      </dsp:txXfrm>
    </dsp:sp>
    <dsp:sp modelId="{FB6498F1-570B-4AEB-8745-AFE41A36AB41}">
      <dsp:nvSpPr>
        <dsp:cNvPr id="0" name=""/>
        <dsp:cNvSpPr/>
      </dsp:nvSpPr>
      <dsp:spPr>
        <a:xfrm>
          <a:off x="9369" y="1790081"/>
          <a:ext cx="1479092" cy="10812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A9747-D082-40D3-A2F2-4CF87826D12A}">
      <dsp:nvSpPr>
        <dsp:cNvPr id="0" name=""/>
        <dsp:cNvSpPr/>
      </dsp:nvSpPr>
      <dsp:spPr>
        <a:xfrm>
          <a:off x="1201886" y="3053705"/>
          <a:ext cx="5771317" cy="135832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03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Международное движение Абилимпикс</a:t>
          </a:r>
          <a:endParaRPr lang="ru-RU" sz="2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01886" y="3053705"/>
        <a:ext cx="5771317" cy="1358320"/>
      </dsp:txXfrm>
    </dsp:sp>
    <dsp:sp modelId="{56FC5F1F-F13C-4EDA-832B-2EC6BCBDDB37}">
      <dsp:nvSpPr>
        <dsp:cNvPr id="0" name=""/>
        <dsp:cNvSpPr/>
      </dsp:nvSpPr>
      <dsp:spPr>
        <a:xfrm>
          <a:off x="0" y="3159955"/>
          <a:ext cx="1701804" cy="116957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9" name="Google Shape;1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4" name="Google Shape;2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Группа коммерческих специальностей представлена двумя квалификациями – обучившись по специальности «Коммерция» вы получите квалификацию – менеджер по продажам, а также научитесь основам ведения собственного бизнеса.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Реклама – квалификация «Специалист по рекламе» Срок обучения – 3 года 10 мес. На базе 9 классов</a:t>
            </a:r>
            <a:endParaRPr/>
          </a:p>
        </p:txBody>
      </p:sp>
      <p:sp>
        <p:nvSpPr>
          <p:cNvPr id="275" name="Google Shape;2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4" name="Google Shape;2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Группа коммерческих специальностей представлена двумя квалификациями – обучившись по специальности «Коммерция» вы получите квалификацию – менеджер по продажам, а также научитесь основам ведения собственного бизнеса.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Реклама – квалификация «Специалист по рекламе» Срок обучения – 3 года 10 мес. На базе 9 классов</a:t>
            </a:r>
            <a:endParaRPr/>
          </a:p>
        </p:txBody>
      </p:sp>
      <p:sp>
        <p:nvSpPr>
          <p:cNvPr id="275" name="Google Shape;2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190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14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ru-R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15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728ea6b87_38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8728ea6b87_38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728ea6b87_2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8728ea6b87_2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8D2766-C49B-4C1A-9FEE-6F146754B02B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09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8728ea6b87_18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8728ea6b87_18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00000"/>
                </a:solidFill>
              </a:rPr>
              <a:t>© </a:t>
            </a:r>
            <a:r>
              <a:rPr lang="ru-RU" sz="1200" dirty="0" err="1">
                <a:solidFill>
                  <a:srgbClr val="000000"/>
                </a:solidFill>
              </a:rPr>
              <a:t>Copyright</a:t>
            </a:r>
            <a:r>
              <a:rPr lang="ru-RU" sz="1200" dirty="0">
                <a:solidFill>
                  <a:srgbClr val="000000"/>
                </a:solidFill>
              </a:rPr>
              <a:t> Showeet.com – </a:t>
            </a:r>
            <a:r>
              <a:rPr lang="ru-RU" sz="1200" dirty="0" err="1">
                <a:solidFill>
                  <a:srgbClr val="000000"/>
                </a:solidFill>
              </a:rPr>
              <a:t>Creative</a:t>
            </a:r>
            <a:r>
              <a:rPr lang="ru-RU" sz="1200" dirty="0">
                <a:solidFill>
                  <a:srgbClr val="000000"/>
                </a:solidFill>
              </a:rPr>
              <a:t> &amp; </a:t>
            </a:r>
            <a:r>
              <a:rPr lang="ru-RU" sz="1200" dirty="0" err="1">
                <a:solidFill>
                  <a:srgbClr val="000000"/>
                </a:solidFill>
              </a:rPr>
              <a:t>Free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PowerPoint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Templates</a:t>
            </a:r>
            <a:endParaRPr dirty="0"/>
          </a:p>
        </p:txBody>
      </p:sp>
      <p:sp>
        <p:nvSpPr>
          <p:cNvPr id="433" name="Google Shape;433;g8728ea6b87_18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718ae20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718ae202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8718ae2021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640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9" name="Google Shape;4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Проходной балл</a:t>
            </a:r>
            <a:r>
              <a:rPr lang="ru-RU" dirty="0"/>
              <a:t> – это сумма баллов последнего по рейтингу абитуриента, которые он получил за все необходимые для поступления дисциплины.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Этого количества баллов достаточно, чтобы пройти на бюджет.</a:t>
            </a:r>
            <a:endParaRPr dirty="0"/>
          </a:p>
        </p:txBody>
      </p:sp>
      <p:sp>
        <p:nvSpPr>
          <p:cNvPr id="480" name="Google Shape;48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9" name="Google Shape;4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Проходной балл</a:t>
            </a:r>
            <a:r>
              <a:rPr lang="ru-RU" dirty="0"/>
              <a:t> – это сумма баллов последнего по рейтингу абитуриента, которые он получил за все необходимые для поступления дисциплины.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Этого количества баллов достаточно, чтобы пройти на бюджет.</a:t>
            </a:r>
            <a:endParaRPr dirty="0"/>
          </a:p>
        </p:txBody>
      </p:sp>
      <p:sp>
        <p:nvSpPr>
          <p:cNvPr id="480" name="Google Shape;48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6182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6" name="Google Shape;48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6" name="Google Shape;2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72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728ea6b87_6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8728ea6b87_6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6" name="Google Shape;2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7" name="Google Shape;2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ru-R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78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063e83b4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063e83b4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8063e83b48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dirty="0"/>
              <a:t>Группа экономических специальностей.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dirty="0"/>
              <a:t>По экономическим специальностям в колледже обучаются 2 года 10 месяцев (то есть 3 учебных года). Обычно сюда приходят ребята, которые очень любят слово финансы, деньги, но они забывают, что нужно еще любит математику, логику и любить много заниматься (ха-ха). Студенты этих специальностей получают квалификацию «Финансист» и «Бухгалтер». Устраиваются на работу в организации разных сфер деятельности – и на предприятия, и в торговлю, и в бюджетную сферу. Хочу отметить, что не смотря на казалось бы серьезную, ответственную учебу и работу, ребята в этих группах очень веселые, творческие. Ни одно мероприятие колледжа не проходит без финансистов и </a:t>
            </a:r>
            <a:r>
              <a:rPr lang="ru-RU" dirty="0" err="1"/>
              <a:t>бухгаЛтеров</a:t>
            </a:r>
            <a:r>
              <a:rPr lang="ru-RU" dirty="0"/>
              <a:t>.</a:t>
            </a:r>
            <a:endParaRPr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3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TITLE_2">
    <p:bg>
      <p:bgPr>
        <a:blipFill rotWithShape="1">
          <a:blip r:embed="rId2">
            <a:alphaModFix/>
          </a:blip>
          <a:tile tx="0" ty="0" sx="54997" sy="54997" flip="none" algn="tl"/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65088" y="52388"/>
            <a:ext cx="9013800" cy="5018400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4997" sy="54997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63500" y="1087041"/>
            <a:ext cx="9020100" cy="114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63500" y="1047750"/>
            <a:ext cx="9020100" cy="90300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63500" y="2232422"/>
            <a:ext cx="9020100" cy="8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575"/>
              </a:spcBef>
              <a:spcAft>
                <a:spcPts val="0"/>
              </a:spcAft>
              <a:buSzPts val="221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375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75"/>
              </a:spcBef>
              <a:spcAft>
                <a:spcPts val="0"/>
              </a:spcAft>
              <a:buSzPts val="1530"/>
              <a:buNone/>
              <a:defRPr/>
            </a:lvl3pPr>
            <a:lvl4pPr lvl="3" algn="ctr" rtl="0">
              <a:spcBef>
                <a:spcPts val="375"/>
              </a:spcBef>
              <a:spcAft>
                <a:spcPts val="0"/>
              </a:spcAft>
              <a:buSzPts val="1440"/>
              <a:buNone/>
              <a:defRPr/>
            </a:lvl4pPr>
            <a:lvl5pPr lvl="4" algn="ctr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ctrTitle"/>
          </p:nvPr>
        </p:nvSpPr>
        <p:spPr>
          <a:xfrm>
            <a:off x="457200" y="1129447"/>
            <a:ext cx="82296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dt" idx="10"/>
          </p:nvPr>
        </p:nvSpPr>
        <p:spPr>
          <a:xfrm>
            <a:off x="6172200" y="4643438"/>
            <a:ext cx="24765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>
            <a:spLocks noGrp="1"/>
          </p:cNvSpPr>
          <p:nvPr>
            <p:ph type="sldNum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bg>
      <p:bgPr>
        <a:blipFill rotWithShape="1">
          <a:blip r:embed="rId2">
            <a:alphaModFix/>
          </a:blip>
          <a:tile tx="0" ty="0" sx="54997" sy="54997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65313" y="52316"/>
            <a:ext cx="9013500" cy="5019000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4997" sy="54997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/>
          <p:nvPr/>
        </p:nvSpPr>
        <p:spPr>
          <a:xfrm rot="10800000" flipH="1">
            <a:off x="69850" y="1782422"/>
            <a:ext cx="9013800" cy="6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69850" y="1756172"/>
            <a:ext cx="9013800" cy="34500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68263" y="1851422"/>
            <a:ext cx="9015300" cy="3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722313" y="7143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1"/>
          </p:nvPr>
        </p:nvSpPr>
        <p:spPr>
          <a:xfrm>
            <a:off x="722313" y="1910954"/>
            <a:ext cx="7772400" cy="10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575"/>
              </a:spcBef>
              <a:spcAft>
                <a:spcPts val="0"/>
              </a:spcAft>
              <a:buSzPts val="204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75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75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75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75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 rtl="0">
              <a:spcBef>
                <a:spcPts val="37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37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37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37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dt" idx="10"/>
          </p:nvPr>
        </p:nvSpPr>
        <p:spPr>
          <a:xfrm>
            <a:off x="6172200" y="4643438"/>
            <a:ext cx="24765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ftr" idx="11"/>
          </p:nvPr>
        </p:nvSpPr>
        <p:spPr>
          <a:xfrm>
            <a:off x="800100" y="4629150"/>
            <a:ext cx="4000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>
            <a:spLocks noGrp="1"/>
          </p:cNvSpPr>
          <p:nvPr>
            <p:ph type="sldNum" idx="12"/>
          </p:nvPr>
        </p:nvSpPr>
        <p:spPr>
          <a:xfrm>
            <a:off x="146050" y="4656535"/>
            <a:ext cx="457200" cy="34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mask">
  <p:cSld name="TITLE_AND_BODY_1">
    <p:bg>
      <p:bgPr>
        <a:solidFill>
          <a:schemeClr val="accen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7"/>
          <p:cNvGrpSpPr/>
          <p:nvPr/>
        </p:nvGrpSpPr>
        <p:grpSpPr>
          <a:xfrm>
            <a:off x="-144" y="4104"/>
            <a:ext cx="9144000" cy="5143488"/>
            <a:chOff x="238125" y="848325"/>
            <a:chExt cx="7143750" cy="4018350"/>
          </a:xfrm>
        </p:grpSpPr>
        <p:sp>
          <p:nvSpPr>
            <p:cNvPr id="145" name="Google Shape;145;p17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7"/>
          <p:cNvSpPr txBox="1">
            <a:spLocks noGrp="1"/>
          </p:cNvSpPr>
          <p:nvPr>
            <p:ph type="title"/>
          </p:nvPr>
        </p:nvSpPr>
        <p:spPr>
          <a:xfrm>
            <a:off x="457200" y="1425175"/>
            <a:ext cx="3101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body" idx="1"/>
          </p:nvPr>
        </p:nvSpPr>
        <p:spPr>
          <a:xfrm>
            <a:off x="457200" y="2419350"/>
            <a:ext cx="31014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_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11" name="Google Shape;11;p2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22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38" name="Google Shape;38;p3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ctrTitle"/>
          </p:nvPr>
        </p:nvSpPr>
        <p:spPr>
          <a:xfrm>
            <a:off x="1419825" y="1964350"/>
            <a:ext cx="4575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419825" y="3221050"/>
            <a:ext cx="45750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701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>
            <a:off x="2101" y="-4212"/>
            <a:ext cx="9156821" cy="5148491"/>
            <a:chOff x="12700" y="0"/>
            <a:chExt cx="12166917" cy="6858253"/>
          </a:xfrm>
        </p:grpSpPr>
        <p:sp>
          <p:nvSpPr>
            <p:cNvPr id="66" name="Google Shape;66;p4"/>
            <p:cNvSpPr/>
            <p:nvPr/>
          </p:nvSpPr>
          <p:spPr>
            <a:xfrm>
              <a:off x="12700" y="5848456"/>
              <a:ext cx="1668970" cy="1009543"/>
            </a:xfrm>
            <a:custGeom>
              <a:avLst/>
              <a:gdLst/>
              <a:ahLst/>
              <a:cxnLst/>
              <a:rect l="l" t="t" r="r" b="b"/>
              <a:pathLst>
                <a:path w="1668970" h="1009543" extrusionOk="0">
                  <a:moveTo>
                    <a:pt x="1119632" y="272943"/>
                  </a:moveTo>
                  <a:cubicBezTo>
                    <a:pt x="752793" y="57869"/>
                    <a:pt x="365697" y="-37254"/>
                    <a:pt x="0" y="13292"/>
                  </a:cubicBezTo>
                  <a:lnTo>
                    <a:pt x="0" y="1009543"/>
                  </a:lnTo>
                  <a:lnTo>
                    <a:pt x="1668970" y="1009543"/>
                  </a:lnTo>
                  <a:cubicBezTo>
                    <a:pt x="1592263" y="709252"/>
                    <a:pt x="1405700" y="441155"/>
                    <a:pt x="1119632" y="2729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7303025" y="2827152"/>
              <a:ext cx="4873992" cy="4030847"/>
            </a:xfrm>
            <a:custGeom>
              <a:avLst/>
              <a:gdLst/>
              <a:ahLst/>
              <a:cxnLst/>
              <a:rect l="l" t="t" r="r" b="b"/>
              <a:pathLst>
                <a:path w="4873992" h="4030847" extrusionOk="0">
                  <a:moveTo>
                    <a:pt x="4331826" y="341498"/>
                  </a:moveTo>
                  <a:cubicBezTo>
                    <a:pt x="3654344" y="-207142"/>
                    <a:pt x="2753470" y="-69665"/>
                    <a:pt x="2111866" y="574606"/>
                  </a:cubicBezTo>
                  <a:cubicBezTo>
                    <a:pt x="1470262" y="1218877"/>
                    <a:pt x="986392" y="2112386"/>
                    <a:pt x="386825" y="2704968"/>
                  </a:cubicBezTo>
                  <a:cubicBezTo>
                    <a:pt x="34718" y="3052948"/>
                    <a:pt x="-71836" y="3556313"/>
                    <a:pt x="46084" y="4030848"/>
                  </a:cubicBezTo>
                  <a:lnTo>
                    <a:pt x="3414822" y="4030848"/>
                  </a:lnTo>
                  <a:cubicBezTo>
                    <a:pt x="3829605" y="3568314"/>
                    <a:pt x="4267373" y="3078348"/>
                    <a:pt x="4565569" y="2561395"/>
                  </a:cubicBezTo>
                  <a:cubicBezTo>
                    <a:pt x="5009625" y="1790504"/>
                    <a:pt x="5009625" y="890074"/>
                    <a:pt x="4331826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7656470" y="653184"/>
              <a:ext cx="1060400" cy="1021501"/>
            </a:xfrm>
            <a:custGeom>
              <a:avLst/>
              <a:gdLst/>
              <a:ahLst/>
              <a:cxnLst/>
              <a:rect l="l" t="t" r="r" b="b"/>
              <a:pathLst>
                <a:path w="1060400" h="1021501" extrusionOk="0">
                  <a:moveTo>
                    <a:pt x="198035" y="899137"/>
                  </a:moveTo>
                  <a:cubicBezTo>
                    <a:pt x="408474" y="1091859"/>
                    <a:pt x="708258" y="1049568"/>
                    <a:pt x="922507" y="824016"/>
                  </a:cubicBezTo>
                  <a:cubicBezTo>
                    <a:pt x="1136756" y="598464"/>
                    <a:pt x="1093957" y="245595"/>
                    <a:pt x="845354" y="99735"/>
                  </a:cubicBezTo>
                  <a:cubicBezTo>
                    <a:pt x="596751" y="-46124"/>
                    <a:pt x="322939" y="-40917"/>
                    <a:pt x="120883" y="174856"/>
                  </a:cubicBezTo>
                  <a:cubicBezTo>
                    <a:pt x="-81175" y="390629"/>
                    <a:pt x="-12467" y="706351"/>
                    <a:pt x="198035" y="899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609331" y="874531"/>
              <a:ext cx="3566591" cy="3908051"/>
            </a:xfrm>
            <a:custGeom>
              <a:avLst/>
              <a:gdLst/>
              <a:ahLst/>
              <a:cxnLst/>
              <a:rect l="l" t="t" r="r" b="b"/>
              <a:pathLst>
                <a:path w="3566591" h="3908051" extrusionOk="0">
                  <a:moveTo>
                    <a:pt x="3139709" y="272025"/>
                  </a:moveTo>
                  <a:cubicBezTo>
                    <a:pt x="3633929" y="672075"/>
                    <a:pt x="3710193" y="1397436"/>
                    <a:pt x="3309889" y="1891656"/>
                  </a:cubicBezTo>
                  <a:cubicBezTo>
                    <a:pt x="2909585" y="2385877"/>
                    <a:pt x="2381519" y="2920356"/>
                    <a:pt x="2051319" y="3446136"/>
                  </a:cubicBezTo>
                  <a:cubicBezTo>
                    <a:pt x="1721119" y="3971916"/>
                    <a:pt x="877331" y="4076373"/>
                    <a:pt x="431688" y="3616379"/>
                  </a:cubicBezTo>
                  <a:cubicBezTo>
                    <a:pt x="-13955" y="3156385"/>
                    <a:pt x="-185088" y="2548119"/>
                    <a:pt x="261254" y="1996749"/>
                  </a:cubicBezTo>
                  <a:lnTo>
                    <a:pt x="1520014" y="442268"/>
                  </a:lnTo>
                  <a:cubicBezTo>
                    <a:pt x="1958609" y="-99323"/>
                    <a:pt x="2645425" y="-128216"/>
                    <a:pt x="3139709" y="272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3018171" y="451813"/>
              <a:ext cx="6181043" cy="5954359"/>
            </a:xfrm>
            <a:custGeom>
              <a:avLst/>
              <a:gdLst/>
              <a:ahLst/>
              <a:cxnLst/>
              <a:rect l="l" t="t" r="r" b="b"/>
              <a:pathLst>
                <a:path w="6181043" h="5954359" extrusionOk="0">
                  <a:moveTo>
                    <a:pt x="5026581" y="713348"/>
                  </a:moveTo>
                  <a:cubicBezTo>
                    <a:pt x="3799760" y="-410157"/>
                    <a:pt x="2052113" y="-163587"/>
                    <a:pt x="803386" y="1151117"/>
                  </a:cubicBezTo>
                  <a:cubicBezTo>
                    <a:pt x="-445341" y="2465821"/>
                    <a:pt x="-194961" y="4522967"/>
                    <a:pt x="1253220" y="5373042"/>
                  </a:cubicBezTo>
                  <a:cubicBezTo>
                    <a:pt x="2701401" y="6223117"/>
                    <a:pt x="4298173" y="6192954"/>
                    <a:pt x="5476351" y="4935209"/>
                  </a:cubicBezTo>
                  <a:cubicBezTo>
                    <a:pt x="6654530" y="3677465"/>
                    <a:pt x="6253337" y="1836854"/>
                    <a:pt x="5026581" y="713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2700" y="79502"/>
              <a:ext cx="1132669" cy="2211705"/>
            </a:xfrm>
            <a:custGeom>
              <a:avLst/>
              <a:gdLst/>
              <a:ahLst/>
              <a:cxnLst/>
              <a:rect l="l" t="t" r="r" b="b"/>
              <a:pathLst>
                <a:path w="1132669" h="2211705" extrusionOk="0">
                  <a:moveTo>
                    <a:pt x="845566" y="383667"/>
                  </a:moveTo>
                  <a:cubicBezTo>
                    <a:pt x="612775" y="181674"/>
                    <a:pt x="308356" y="33465"/>
                    <a:pt x="0" y="0"/>
                  </a:cubicBezTo>
                  <a:lnTo>
                    <a:pt x="0" y="2211705"/>
                  </a:lnTo>
                  <a:cubicBezTo>
                    <a:pt x="228219" y="2192655"/>
                    <a:pt x="460756" y="2117789"/>
                    <a:pt x="673545" y="2001139"/>
                  </a:cubicBezTo>
                  <a:cubicBezTo>
                    <a:pt x="1218121" y="1702626"/>
                    <a:pt x="1281811" y="762254"/>
                    <a:pt x="845566" y="38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761319" y="165378"/>
              <a:ext cx="1851377" cy="1857489"/>
            </a:xfrm>
            <a:custGeom>
              <a:avLst/>
              <a:gdLst/>
              <a:ahLst/>
              <a:cxnLst/>
              <a:rect l="l" t="t" r="r" b="b"/>
              <a:pathLst>
                <a:path w="1851377" h="1857489" extrusionOk="0">
                  <a:moveTo>
                    <a:pt x="97958" y="1337857"/>
                  </a:moveTo>
                  <a:cubicBezTo>
                    <a:pt x="327892" y="1813154"/>
                    <a:pt x="864086" y="1982128"/>
                    <a:pt x="1318301" y="1762354"/>
                  </a:cubicBezTo>
                  <a:cubicBezTo>
                    <a:pt x="1772517" y="1542581"/>
                    <a:pt x="2001879" y="934251"/>
                    <a:pt x="1742735" y="542012"/>
                  </a:cubicBezTo>
                  <a:cubicBezTo>
                    <a:pt x="1483592" y="149772"/>
                    <a:pt x="988355" y="-186016"/>
                    <a:pt x="522392" y="117514"/>
                  </a:cubicBezTo>
                  <a:cubicBezTo>
                    <a:pt x="56429" y="421044"/>
                    <a:pt x="-132039" y="862623"/>
                    <a:pt x="97958" y="1337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12568" y="190"/>
              <a:ext cx="385836" cy="296343"/>
            </a:xfrm>
            <a:custGeom>
              <a:avLst/>
              <a:gdLst/>
              <a:ahLst/>
              <a:cxnLst/>
              <a:rect l="l" t="t" r="r" b="b"/>
              <a:pathLst>
                <a:path w="385836" h="296343" extrusionOk="0">
                  <a:moveTo>
                    <a:pt x="20433" y="188151"/>
                  </a:moveTo>
                  <a:cubicBezTo>
                    <a:pt x="68375" y="287147"/>
                    <a:pt x="180072" y="322326"/>
                    <a:pt x="274750" y="276479"/>
                  </a:cubicBezTo>
                  <a:cubicBezTo>
                    <a:pt x="369428" y="230632"/>
                    <a:pt x="417180" y="103950"/>
                    <a:pt x="363205" y="22479"/>
                  </a:cubicBezTo>
                  <a:cubicBezTo>
                    <a:pt x="358189" y="14859"/>
                    <a:pt x="352728" y="7302"/>
                    <a:pt x="346886" y="0"/>
                  </a:cubicBezTo>
                  <a:lnTo>
                    <a:pt x="36625" y="0"/>
                  </a:lnTo>
                  <a:cubicBezTo>
                    <a:pt x="-4269" y="54420"/>
                    <a:pt x="-12714" y="119571"/>
                    <a:pt x="20433" y="188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16378" y="1275650"/>
              <a:ext cx="1262959" cy="1267225"/>
            </a:xfrm>
            <a:custGeom>
              <a:avLst/>
              <a:gdLst/>
              <a:ahLst/>
              <a:cxnLst/>
              <a:rect l="l" t="t" r="r" b="b"/>
              <a:pathLst>
                <a:path w="1262959" h="1267225" extrusionOk="0">
                  <a:moveTo>
                    <a:pt x="1031942" y="1122109"/>
                  </a:moveTo>
                  <a:cubicBezTo>
                    <a:pt x="748033" y="1351979"/>
                    <a:pt x="362461" y="1299909"/>
                    <a:pt x="142942" y="1028447"/>
                  </a:cubicBezTo>
                  <a:cubicBezTo>
                    <a:pt x="-76578" y="756984"/>
                    <a:pt x="-41526" y="308420"/>
                    <a:pt x="236160" y="139447"/>
                  </a:cubicBezTo>
                  <a:cubicBezTo>
                    <a:pt x="513846" y="-29527"/>
                    <a:pt x="922976" y="-94233"/>
                    <a:pt x="1125160" y="233109"/>
                  </a:cubicBezTo>
                  <a:cubicBezTo>
                    <a:pt x="1327344" y="560451"/>
                    <a:pt x="1315851" y="892239"/>
                    <a:pt x="1031942" y="1122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708516" y="6044728"/>
              <a:ext cx="1062500" cy="813525"/>
            </a:xfrm>
            <a:custGeom>
              <a:avLst/>
              <a:gdLst/>
              <a:ahLst/>
              <a:cxnLst/>
              <a:rect l="l" t="t" r="r" b="b"/>
              <a:pathLst>
                <a:path w="1062500" h="813525" extrusionOk="0">
                  <a:moveTo>
                    <a:pt x="906348" y="65178"/>
                  </a:moveTo>
                  <a:cubicBezTo>
                    <a:pt x="729945" y="-96557"/>
                    <a:pt x="379806" y="70702"/>
                    <a:pt x="159080" y="262028"/>
                  </a:cubicBezTo>
                  <a:cubicBezTo>
                    <a:pt x="330" y="399442"/>
                    <a:pt x="-40691" y="627089"/>
                    <a:pt x="40907" y="813525"/>
                  </a:cubicBezTo>
                  <a:lnTo>
                    <a:pt x="1025284" y="813525"/>
                  </a:lnTo>
                  <a:cubicBezTo>
                    <a:pt x="1107326" y="562065"/>
                    <a:pt x="1047572" y="194591"/>
                    <a:pt x="906348" y="65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69633" y="4440872"/>
              <a:ext cx="2073892" cy="1997784"/>
            </a:xfrm>
            <a:custGeom>
              <a:avLst/>
              <a:gdLst/>
              <a:ahLst/>
              <a:cxnLst/>
              <a:rect l="l" t="t" r="r" b="b"/>
              <a:pathLst>
                <a:path w="2073892" h="1997784" extrusionOk="0">
                  <a:moveTo>
                    <a:pt x="387616" y="1758442"/>
                  </a:moveTo>
                  <a:cubicBezTo>
                    <a:pt x="799223" y="2135378"/>
                    <a:pt x="1385582" y="2052701"/>
                    <a:pt x="1804492" y="1611567"/>
                  </a:cubicBezTo>
                  <a:cubicBezTo>
                    <a:pt x="2223402" y="1170432"/>
                    <a:pt x="2139137" y="480377"/>
                    <a:pt x="1653298" y="195072"/>
                  </a:cubicBezTo>
                  <a:cubicBezTo>
                    <a:pt x="1167460" y="-90234"/>
                    <a:pt x="631710" y="-80010"/>
                    <a:pt x="236423" y="342011"/>
                  </a:cubicBezTo>
                  <a:cubicBezTo>
                    <a:pt x="-158865" y="764032"/>
                    <a:pt x="-24308" y="1381506"/>
                    <a:pt x="387616" y="1758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789587" y="3368567"/>
              <a:ext cx="785106" cy="756187"/>
            </a:xfrm>
            <a:custGeom>
              <a:avLst/>
              <a:gdLst/>
              <a:ahLst/>
              <a:cxnLst/>
              <a:rect l="l" t="t" r="r" b="b"/>
              <a:pathLst>
                <a:path w="785106" h="756187" extrusionOk="0">
                  <a:moveTo>
                    <a:pt x="146702" y="665587"/>
                  </a:moveTo>
                  <a:cubicBezTo>
                    <a:pt x="302468" y="808272"/>
                    <a:pt x="524464" y="776967"/>
                    <a:pt x="683023" y="610025"/>
                  </a:cubicBezTo>
                  <a:cubicBezTo>
                    <a:pt x="841582" y="443083"/>
                    <a:pt x="810023" y="181781"/>
                    <a:pt x="625873" y="73831"/>
                  </a:cubicBezTo>
                  <a:cubicBezTo>
                    <a:pt x="441723" y="-34119"/>
                    <a:pt x="239158" y="-30309"/>
                    <a:pt x="89488" y="129393"/>
                  </a:cubicBezTo>
                  <a:cubicBezTo>
                    <a:pt x="-60181" y="289096"/>
                    <a:pt x="-9127" y="522903"/>
                    <a:pt x="146702" y="665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108312" y="6248280"/>
              <a:ext cx="257887" cy="248311"/>
            </a:xfrm>
            <a:custGeom>
              <a:avLst/>
              <a:gdLst/>
              <a:ahLst/>
              <a:cxnLst/>
              <a:rect l="l" t="t" r="r" b="b"/>
              <a:pathLst>
                <a:path w="257887" h="248311" extrusionOk="0">
                  <a:moveTo>
                    <a:pt x="48275" y="218560"/>
                  </a:moveTo>
                  <a:cubicBezTo>
                    <a:pt x="99456" y="265423"/>
                    <a:pt x="172354" y="255136"/>
                    <a:pt x="224424" y="200272"/>
                  </a:cubicBezTo>
                  <a:cubicBezTo>
                    <a:pt x="276494" y="145408"/>
                    <a:pt x="266017" y="59683"/>
                    <a:pt x="205374" y="24250"/>
                  </a:cubicBezTo>
                  <a:cubicBezTo>
                    <a:pt x="144731" y="-11184"/>
                    <a:pt x="78374" y="-9977"/>
                    <a:pt x="29289" y="42474"/>
                  </a:cubicBezTo>
                  <a:cubicBezTo>
                    <a:pt x="-19797" y="94925"/>
                    <a:pt x="-2906" y="171570"/>
                    <a:pt x="48275" y="218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283937" y="4153415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7" y="145407"/>
                    <a:pt x="266017" y="59682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326364" y="6045915"/>
              <a:ext cx="128851" cy="124142"/>
            </a:xfrm>
            <a:custGeom>
              <a:avLst/>
              <a:gdLst/>
              <a:ahLst/>
              <a:cxnLst/>
              <a:rect l="l" t="t" r="r" b="b"/>
              <a:pathLst>
                <a:path w="128851" h="124142" extrusionOk="0">
                  <a:moveTo>
                    <a:pt x="24024" y="109267"/>
                  </a:moveTo>
                  <a:cubicBezTo>
                    <a:pt x="49424" y="132698"/>
                    <a:pt x="86064" y="127555"/>
                    <a:pt x="112099" y="100123"/>
                  </a:cubicBezTo>
                  <a:cubicBezTo>
                    <a:pt x="138134" y="72691"/>
                    <a:pt x="132927" y="29828"/>
                    <a:pt x="102701" y="12112"/>
                  </a:cubicBezTo>
                  <a:cubicBezTo>
                    <a:pt x="72475" y="-5605"/>
                    <a:pt x="39201" y="-4970"/>
                    <a:pt x="14690" y="21256"/>
                  </a:cubicBezTo>
                  <a:cubicBezTo>
                    <a:pt x="-9821" y="47481"/>
                    <a:pt x="-1566" y="85835"/>
                    <a:pt x="24024" y="109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809147" y="354228"/>
              <a:ext cx="785106" cy="756208"/>
            </a:xfrm>
            <a:custGeom>
              <a:avLst/>
              <a:gdLst/>
              <a:ahLst/>
              <a:cxnLst/>
              <a:rect l="l" t="t" r="r" b="b"/>
              <a:pathLst>
                <a:path w="785106" h="756208" extrusionOk="0">
                  <a:moveTo>
                    <a:pt x="146702" y="665582"/>
                  </a:moveTo>
                  <a:cubicBezTo>
                    <a:pt x="302531" y="808330"/>
                    <a:pt x="524463" y="776961"/>
                    <a:pt x="683022" y="610019"/>
                  </a:cubicBezTo>
                  <a:cubicBezTo>
                    <a:pt x="841583" y="443078"/>
                    <a:pt x="810022" y="181775"/>
                    <a:pt x="625872" y="73825"/>
                  </a:cubicBezTo>
                  <a:cubicBezTo>
                    <a:pt x="441722" y="-34125"/>
                    <a:pt x="239158" y="-30315"/>
                    <a:pt x="89488" y="129451"/>
                  </a:cubicBezTo>
                  <a:cubicBezTo>
                    <a:pt x="-60181" y="289217"/>
                    <a:pt x="-9128" y="522897"/>
                    <a:pt x="146702" y="66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681831" y="5495170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8" y="145408"/>
                    <a:pt x="266017" y="59683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851583" y="1132324"/>
              <a:ext cx="248377" cy="257352"/>
            </a:xfrm>
            <a:custGeom>
              <a:avLst/>
              <a:gdLst/>
              <a:ahLst/>
              <a:cxnLst/>
              <a:rect l="l" t="t" r="r" b="b"/>
              <a:pathLst>
                <a:path w="248377" h="257352" extrusionOk="0">
                  <a:moveTo>
                    <a:pt x="15937" y="70746"/>
                  </a:moveTo>
                  <a:cubicBezTo>
                    <a:pt x="-19242" y="130563"/>
                    <a:pt x="5968" y="199715"/>
                    <a:pt x="70420" y="239212"/>
                  </a:cubicBezTo>
                  <a:cubicBezTo>
                    <a:pt x="134872" y="278709"/>
                    <a:pt x="216470" y="250705"/>
                    <a:pt x="238695" y="184284"/>
                  </a:cubicBezTo>
                  <a:cubicBezTo>
                    <a:pt x="260920" y="117863"/>
                    <a:pt x="245744" y="52966"/>
                    <a:pt x="184212" y="15819"/>
                  </a:cubicBezTo>
                  <a:cubicBezTo>
                    <a:pt x="122681" y="-21329"/>
                    <a:pt x="51116" y="10993"/>
                    <a:pt x="15937" y="7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788952" y="1717573"/>
              <a:ext cx="785106" cy="756220"/>
            </a:xfrm>
            <a:custGeom>
              <a:avLst/>
              <a:gdLst/>
              <a:ahLst/>
              <a:cxnLst/>
              <a:rect l="l" t="t" r="r" b="b"/>
              <a:pathLst>
                <a:path w="785106" h="756220" extrusionOk="0">
                  <a:moveTo>
                    <a:pt x="146702" y="665645"/>
                  </a:moveTo>
                  <a:cubicBezTo>
                    <a:pt x="302467" y="808330"/>
                    <a:pt x="524464" y="776961"/>
                    <a:pt x="683023" y="610019"/>
                  </a:cubicBezTo>
                  <a:cubicBezTo>
                    <a:pt x="841582" y="443078"/>
                    <a:pt x="810023" y="181775"/>
                    <a:pt x="625873" y="73825"/>
                  </a:cubicBezTo>
                  <a:cubicBezTo>
                    <a:pt x="441723" y="-34125"/>
                    <a:pt x="239158" y="-30315"/>
                    <a:pt x="89488" y="129451"/>
                  </a:cubicBezTo>
                  <a:cubicBezTo>
                    <a:pt x="-60181" y="289217"/>
                    <a:pt x="-9127" y="522897"/>
                    <a:pt x="146702" y="6656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0280934" y="0"/>
              <a:ext cx="1898365" cy="1929701"/>
            </a:xfrm>
            <a:custGeom>
              <a:avLst/>
              <a:gdLst/>
              <a:ahLst/>
              <a:cxnLst/>
              <a:rect l="l" t="t" r="r" b="b"/>
              <a:pathLst>
                <a:path w="1898365" h="1929701" extrusionOk="0">
                  <a:moveTo>
                    <a:pt x="1898365" y="0"/>
                  </a:moveTo>
                  <a:lnTo>
                    <a:pt x="617888" y="0"/>
                  </a:lnTo>
                  <a:cubicBezTo>
                    <a:pt x="488030" y="176467"/>
                    <a:pt x="358173" y="346012"/>
                    <a:pt x="216759" y="485712"/>
                  </a:cubicBezTo>
                  <a:cubicBezTo>
                    <a:pt x="-119157" y="817690"/>
                    <a:pt x="-56291" y="1402207"/>
                    <a:pt x="347441" y="1729169"/>
                  </a:cubicBezTo>
                  <a:cubicBezTo>
                    <a:pt x="751174" y="2056130"/>
                    <a:pt x="1296068" y="1962531"/>
                    <a:pt x="1590898" y="1598486"/>
                  </a:cubicBezTo>
                  <a:cubicBezTo>
                    <a:pt x="1683862" y="1483741"/>
                    <a:pt x="1789463" y="1365631"/>
                    <a:pt x="1898365" y="1244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903705" y="5110054"/>
              <a:ext cx="2275912" cy="1747945"/>
            </a:xfrm>
            <a:custGeom>
              <a:avLst/>
              <a:gdLst/>
              <a:ahLst/>
              <a:cxnLst/>
              <a:rect l="l" t="t" r="r" b="b"/>
              <a:pathLst>
                <a:path w="2275912" h="1747945" extrusionOk="0">
                  <a:moveTo>
                    <a:pt x="2275595" y="249854"/>
                  </a:moveTo>
                  <a:cubicBezTo>
                    <a:pt x="1605797" y="-125558"/>
                    <a:pt x="873959" y="-100349"/>
                    <a:pt x="331161" y="479089"/>
                  </a:cubicBezTo>
                  <a:cubicBezTo>
                    <a:pt x="-11739" y="845293"/>
                    <a:pt x="-70032" y="1316654"/>
                    <a:pt x="72462" y="1747946"/>
                  </a:cubicBezTo>
                  <a:lnTo>
                    <a:pt x="2275912" y="17479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6070" y="2326844"/>
              <a:ext cx="380528" cy="362923"/>
            </a:xfrm>
            <a:custGeom>
              <a:avLst/>
              <a:gdLst/>
              <a:ahLst/>
              <a:cxnLst/>
              <a:rect l="l" t="t" r="r" b="b"/>
              <a:pathLst>
                <a:path w="380528" h="362923" extrusionOk="0">
                  <a:moveTo>
                    <a:pt x="305765" y="327900"/>
                  </a:moveTo>
                  <a:cubicBezTo>
                    <a:pt x="216865" y="376541"/>
                    <a:pt x="107010" y="380795"/>
                    <a:pt x="41795" y="300277"/>
                  </a:cubicBezTo>
                  <a:cubicBezTo>
                    <a:pt x="-23407" y="219702"/>
                    <a:pt x="-10955" y="101528"/>
                    <a:pt x="69608" y="36307"/>
                  </a:cubicBezTo>
                  <a:cubicBezTo>
                    <a:pt x="150190" y="-28971"/>
                    <a:pt x="262331" y="2081"/>
                    <a:pt x="333578" y="63930"/>
                  </a:cubicBezTo>
                  <a:cubicBezTo>
                    <a:pt x="404825" y="125779"/>
                    <a:pt x="394538" y="279259"/>
                    <a:pt x="305765" y="327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2750325" y="2161800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/>
          <p:nvPr/>
        </p:nvSpPr>
        <p:spPr>
          <a:xfrm>
            <a:off x="2279732" y="359940"/>
            <a:ext cx="9300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“</a:t>
            </a: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107783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93" name="Google Shape;93;p5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284474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6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21" name="Google Shape;121;p6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body" idx="1"/>
          </p:nvPr>
        </p:nvSpPr>
        <p:spPr>
          <a:xfrm>
            <a:off x="611400" y="1265775"/>
            <a:ext cx="2813100" cy="28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2"/>
          </p:nvPr>
        </p:nvSpPr>
        <p:spPr>
          <a:xfrm>
            <a:off x="3688194" y="1265775"/>
            <a:ext cx="2813100" cy="28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238836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7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0" name="Google Shape;150;p7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819672" y="394425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1515977" y="4599209"/>
              <a:ext cx="188949" cy="181872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 rot="1363546">
              <a:off x="10487027" y="2291608"/>
              <a:ext cx="1061767" cy="1022852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363546">
              <a:off x="10291954" y="3168162"/>
              <a:ext cx="336025" cy="348229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1"/>
          </p:nvPr>
        </p:nvSpPr>
        <p:spPr>
          <a:xfrm>
            <a:off x="61145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2"/>
          </p:nvPr>
        </p:nvSpPr>
        <p:spPr>
          <a:xfrm>
            <a:off x="297116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3"/>
          </p:nvPr>
        </p:nvSpPr>
        <p:spPr>
          <a:xfrm>
            <a:off x="5330871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962450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79" name="Google Shape;179;p8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72875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8776516" y="4925257"/>
            <a:ext cx="309300" cy="22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1579000" y="4568975"/>
            <a:ext cx="5985900" cy="3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>
            <a:off x="0" y="0"/>
            <a:ext cx="9158200" cy="5151629"/>
            <a:chOff x="0" y="0"/>
            <a:chExt cx="9158200" cy="5151629"/>
          </a:xfrm>
        </p:grpSpPr>
        <p:sp>
          <p:nvSpPr>
            <p:cNvPr id="208" name="Google Shape;208;p9"/>
            <p:cNvSpPr/>
            <p:nvPr/>
          </p:nvSpPr>
          <p:spPr>
            <a:xfrm>
              <a:off x="8070617" y="4241847"/>
              <a:ext cx="1085813" cy="90804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829551" y="4937303"/>
              <a:ext cx="329171" cy="21400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722038" y="4308575"/>
              <a:ext cx="243798" cy="234867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875921" y="4552778"/>
              <a:ext cx="80049" cy="77166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685611" y="4745990"/>
              <a:ext cx="80049" cy="77166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937243" y="3511160"/>
              <a:ext cx="220957" cy="234823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462361" y="3342175"/>
              <a:ext cx="365886" cy="352497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8551" y="3618536"/>
              <a:ext cx="1104503" cy="119738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758086" y="4765674"/>
              <a:ext cx="399748" cy="385287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0" y="0"/>
              <a:ext cx="928602" cy="1398829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26483" y="79572"/>
              <a:ext cx="431431" cy="822884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31373" y="0"/>
              <a:ext cx="621952" cy="416485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8183" y="332909"/>
              <a:ext cx="129584" cy="130031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90844" y="525033"/>
              <a:ext cx="469118" cy="47081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872798" y="0"/>
              <a:ext cx="160534" cy="14255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019887" y="117627"/>
              <a:ext cx="72983" cy="73218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13745" y="396271"/>
              <a:ext cx="481225" cy="463494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012409" y="854477"/>
              <a:ext cx="81470" cy="78536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081360" y="790702"/>
              <a:ext cx="40781" cy="39267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0" y="4534168"/>
              <a:ext cx="537284" cy="6174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0" y="4137233"/>
              <a:ext cx="552912" cy="597004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98370" y="1552192"/>
              <a:ext cx="305940" cy="294713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8952853" y="916299"/>
              <a:ext cx="141267" cy="134711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383926" y="593893"/>
              <a:ext cx="85607" cy="81645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0" y="792498"/>
              <a:ext cx="613160" cy="907631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608531" y="4607869"/>
              <a:ext cx="144771" cy="138105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9"/>
          <p:cNvSpPr txBox="1">
            <a:spLocks noGrp="1"/>
          </p:cNvSpPr>
          <p:nvPr>
            <p:ph type="sldNum" idx="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890122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0"/>
          <p:cNvGrpSpPr/>
          <p:nvPr/>
        </p:nvGrpSpPr>
        <p:grpSpPr>
          <a:xfrm>
            <a:off x="0" y="0"/>
            <a:ext cx="9158630" cy="5151729"/>
            <a:chOff x="0" y="0"/>
            <a:chExt cx="12192000" cy="6857999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0"/>
              <a:ext cx="2159540" cy="3253090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1337681" y="105918"/>
              <a:ext cx="854318" cy="1629473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9622028" y="4708770"/>
              <a:ext cx="2569971" cy="214922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305263" y="0"/>
              <a:ext cx="1446400" cy="968569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81668" y="773563"/>
              <a:ext cx="301359" cy="302398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10871839" y="986555"/>
              <a:ext cx="928947" cy="93230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028065" y="0"/>
              <a:ext cx="373336" cy="33152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2369848" y="273325"/>
              <a:ext cx="169729" cy="170275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9052624" y="6351471"/>
              <a:ext cx="779104" cy="50652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426120" y="920796"/>
              <a:ext cx="1119129" cy="1077892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11160703" y="4866386"/>
              <a:ext cx="577036" cy="555898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2352471" y="1985504"/>
              <a:ext cx="189466" cy="182642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524180" y="5443206"/>
              <a:ext cx="189464" cy="182642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2512688" y="1837315"/>
              <a:ext cx="94839" cy="91318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074663" y="5899581"/>
              <a:ext cx="189465" cy="182642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669025" y="2982853"/>
              <a:ext cx="522974" cy="555794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0" y="5664838"/>
              <a:ext cx="1038230" cy="11931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0" y="4897936"/>
              <a:ext cx="1068429" cy="1153631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10547338" y="2583702"/>
              <a:ext cx="866003" cy="834312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9622038" y="3540800"/>
              <a:ext cx="2228612" cy="241602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28577" y="3606751"/>
              <a:ext cx="711488" cy="685378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1245850" y="5946076"/>
              <a:ext cx="946150" cy="911923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785200" y="1760054"/>
              <a:ext cx="279737" cy="266755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660470" y="1122685"/>
              <a:ext cx="169519" cy="161673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0" y="1841488"/>
              <a:ext cx="1425953" cy="2110769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175721" y="5807234"/>
              <a:ext cx="279751" cy="266869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2954879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>
            <a:off x="2385" y="2386"/>
            <a:ext cx="9146643" cy="5143181"/>
            <a:chOff x="3175" y="3175"/>
            <a:chExt cx="12185776" cy="6852093"/>
          </a:xfrm>
        </p:grpSpPr>
        <p:sp>
          <p:nvSpPr>
            <p:cNvPr id="266" name="Google Shape;266;p11"/>
            <p:cNvSpPr/>
            <p:nvPr/>
          </p:nvSpPr>
          <p:spPr>
            <a:xfrm>
              <a:off x="11340814" y="109410"/>
              <a:ext cx="848010" cy="1622615"/>
            </a:xfrm>
            <a:custGeom>
              <a:avLst/>
              <a:gdLst/>
              <a:ahLst/>
              <a:cxnLst/>
              <a:rect l="l" t="t" r="r" b="b"/>
              <a:pathLst>
                <a:path w="848010" h="1622615" extrusionOk="0">
                  <a:moveTo>
                    <a:pt x="848010" y="1622616"/>
                  </a:moveTo>
                  <a:cubicBezTo>
                    <a:pt x="711168" y="1613725"/>
                    <a:pt x="565943" y="1575816"/>
                    <a:pt x="427767" y="1512888"/>
                  </a:cubicBezTo>
                  <a:cubicBezTo>
                    <a:pt x="507587" y="1308989"/>
                    <a:pt x="446246" y="1074293"/>
                    <a:pt x="287432" y="977456"/>
                  </a:cubicBezTo>
                  <a:cubicBezTo>
                    <a:pt x="197517" y="922655"/>
                    <a:pt x="96425" y="887095"/>
                    <a:pt x="2381" y="877253"/>
                  </a:cubicBezTo>
                  <a:cubicBezTo>
                    <a:pt x="-14891" y="632968"/>
                    <a:pt x="62579" y="410972"/>
                    <a:pt x="209963" y="283083"/>
                  </a:cubicBezTo>
                  <a:cubicBezTo>
                    <a:pt x="394938" y="122365"/>
                    <a:pt x="627284" y="19494"/>
                    <a:pt x="848010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0874301" y="990155"/>
              <a:ext cx="922938" cy="925576"/>
            </a:xfrm>
            <a:custGeom>
              <a:avLst/>
              <a:gdLst/>
              <a:ahLst/>
              <a:cxnLst/>
              <a:rect l="l" t="t" r="r" b="b"/>
              <a:pathLst>
                <a:path w="922938" h="925576" extrusionOk="0">
                  <a:moveTo>
                    <a:pt x="460766" y="925513"/>
                  </a:moveTo>
                  <a:cubicBezTo>
                    <a:pt x="355610" y="925513"/>
                    <a:pt x="254772" y="888873"/>
                    <a:pt x="169174" y="819531"/>
                  </a:cubicBezTo>
                  <a:cubicBezTo>
                    <a:pt x="-29707" y="658495"/>
                    <a:pt x="-54409" y="421767"/>
                    <a:pt x="101292" y="169990"/>
                  </a:cubicBezTo>
                  <a:cubicBezTo>
                    <a:pt x="170063" y="58801"/>
                    <a:pt x="278712" y="0"/>
                    <a:pt x="415427" y="0"/>
                  </a:cubicBezTo>
                  <a:cubicBezTo>
                    <a:pt x="521980" y="0"/>
                    <a:pt x="644027" y="37211"/>
                    <a:pt x="750643" y="102172"/>
                  </a:cubicBezTo>
                  <a:cubicBezTo>
                    <a:pt x="837194" y="154940"/>
                    <a:pt x="895805" y="247333"/>
                    <a:pt x="915743" y="362522"/>
                  </a:cubicBezTo>
                  <a:cubicBezTo>
                    <a:pt x="939683" y="501015"/>
                    <a:pt x="903043" y="646367"/>
                    <a:pt x="818398" y="751205"/>
                  </a:cubicBezTo>
                  <a:cubicBezTo>
                    <a:pt x="728673" y="862013"/>
                    <a:pt x="598307" y="925576"/>
                    <a:pt x="460766" y="9255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813163" y="4711890"/>
              <a:ext cx="2375661" cy="2142934"/>
            </a:xfrm>
            <a:custGeom>
              <a:avLst/>
              <a:gdLst/>
              <a:ahLst/>
              <a:cxnLst/>
              <a:rect l="l" t="t" r="r" b="b"/>
              <a:pathLst>
                <a:path w="2375661" h="2142934" extrusionOk="0">
                  <a:moveTo>
                    <a:pt x="0" y="2142935"/>
                  </a:moveTo>
                  <a:cubicBezTo>
                    <a:pt x="25781" y="2071243"/>
                    <a:pt x="28321" y="1993265"/>
                    <a:pt x="7303" y="1920050"/>
                  </a:cubicBezTo>
                  <a:cubicBezTo>
                    <a:pt x="178181" y="1739710"/>
                    <a:pt x="338074" y="1526350"/>
                    <a:pt x="474726" y="1340675"/>
                  </a:cubicBezTo>
                  <a:cubicBezTo>
                    <a:pt x="662559" y="1297610"/>
                    <a:pt x="830580" y="1192822"/>
                    <a:pt x="951865" y="1043051"/>
                  </a:cubicBezTo>
                  <a:cubicBezTo>
                    <a:pt x="1043115" y="930338"/>
                    <a:pt x="1145731" y="815912"/>
                    <a:pt x="1254379" y="694690"/>
                  </a:cubicBezTo>
                  <a:cubicBezTo>
                    <a:pt x="1295781" y="648589"/>
                    <a:pt x="1338517" y="600900"/>
                    <a:pt x="1380744" y="553149"/>
                  </a:cubicBezTo>
                  <a:cubicBezTo>
                    <a:pt x="1399413" y="588029"/>
                    <a:pt x="1423924" y="619481"/>
                    <a:pt x="1453134" y="646176"/>
                  </a:cubicBezTo>
                  <a:cubicBezTo>
                    <a:pt x="1499044" y="689337"/>
                    <a:pt x="1559623" y="713423"/>
                    <a:pt x="1622616" y="713550"/>
                  </a:cubicBezTo>
                  <a:cubicBezTo>
                    <a:pt x="1704022" y="713550"/>
                    <a:pt x="1785493" y="675069"/>
                    <a:pt x="1851914" y="605092"/>
                  </a:cubicBezTo>
                  <a:cubicBezTo>
                    <a:pt x="1909318" y="545840"/>
                    <a:pt x="1936306" y="463506"/>
                    <a:pt x="1925193" y="381762"/>
                  </a:cubicBezTo>
                  <a:cubicBezTo>
                    <a:pt x="1915541" y="308527"/>
                    <a:pt x="1872742" y="243795"/>
                    <a:pt x="1809179" y="206184"/>
                  </a:cubicBezTo>
                  <a:cubicBezTo>
                    <a:pt x="1776285" y="186500"/>
                    <a:pt x="1740726" y="171539"/>
                    <a:pt x="1703642" y="161734"/>
                  </a:cubicBezTo>
                  <a:cubicBezTo>
                    <a:pt x="1729422" y="127063"/>
                    <a:pt x="1752918" y="94170"/>
                    <a:pt x="1775143" y="61786"/>
                  </a:cubicBezTo>
                  <a:cubicBezTo>
                    <a:pt x="1894522" y="21304"/>
                    <a:pt x="2019681" y="438"/>
                    <a:pt x="2145729" y="0"/>
                  </a:cubicBezTo>
                  <a:cubicBezTo>
                    <a:pt x="2223071" y="-38"/>
                    <a:pt x="2300161" y="8267"/>
                    <a:pt x="2375662" y="24765"/>
                  </a:cubicBezTo>
                  <a:lnTo>
                    <a:pt x="2375662" y="1231265"/>
                  </a:lnTo>
                  <a:cubicBezTo>
                    <a:pt x="2108200" y="1251077"/>
                    <a:pt x="1871599" y="1368869"/>
                    <a:pt x="1672527" y="1581468"/>
                  </a:cubicBezTo>
                  <a:cubicBezTo>
                    <a:pt x="1525333" y="1738567"/>
                    <a:pt x="1441387" y="1932686"/>
                    <a:pt x="1429639" y="2142935"/>
                  </a:cubicBezTo>
                  <a:close/>
                  <a:moveTo>
                    <a:pt x="1352232" y="1184593"/>
                  </a:moveTo>
                  <a:cubicBezTo>
                    <a:pt x="1324928" y="1184739"/>
                    <a:pt x="1298893" y="1196460"/>
                    <a:pt x="1280731" y="1216850"/>
                  </a:cubicBezTo>
                  <a:cubicBezTo>
                    <a:pt x="1265428" y="1232890"/>
                    <a:pt x="1257364" y="1254468"/>
                    <a:pt x="1258316" y="1276604"/>
                  </a:cubicBezTo>
                  <a:cubicBezTo>
                    <a:pt x="1260157" y="1305179"/>
                    <a:pt x="1273239" y="1331868"/>
                    <a:pt x="1294702" y="1350836"/>
                  </a:cubicBezTo>
                  <a:cubicBezTo>
                    <a:pt x="1310195" y="1365377"/>
                    <a:pt x="1330643" y="1373480"/>
                    <a:pt x="1351852" y="1373505"/>
                  </a:cubicBezTo>
                  <a:cubicBezTo>
                    <a:pt x="1379156" y="1373505"/>
                    <a:pt x="1406462" y="1360805"/>
                    <a:pt x="1428687" y="1337246"/>
                  </a:cubicBezTo>
                  <a:cubicBezTo>
                    <a:pt x="1447991" y="1317301"/>
                    <a:pt x="1457071" y="1289615"/>
                    <a:pt x="1453325" y="1262126"/>
                  </a:cubicBezTo>
                  <a:cubicBezTo>
                    <a:pt x="1450022" y="1237431"/>
                    <a:pt x="1435608" y="1215600"/>
                    <a:pt x="1414208" y="1202881"/>
                  </a:cubicBezTo>
                  <a:cubicBezTo>
                    <a:pt x="1395540" y="1191412"/>
                    <a:pt x="1374140" y="1185107"/>
                    <a:pt x="1352232" y="1184593"/>
                  </a:cubicBezTo>
                  <a:close/>
                  <a:moveTo>
                    <a:pt x="1801749" y="728281"/>
                  </a:moveTo>
                  <a:cubicBezTo>
                    <a:pt x="1774444" y="728402"/>
                    <a:pt x="1748472" y="740105"/>
                    <a:pt x="1730248" y="760476"/>
                  </a:cubicBezTo>
                  <a:cubicBezTo>
                    <a:pt x="1714944" y="776516"/>
                    <a:pt x="1706880" y="798093"/>
                    <a:pt x="1707832" y="820230"/>
                  </a:cubicBezTo>
                  <a:cubicBezTo>
                    <a:pt x="1709674" y="848805"/>
                    <a:pt x="1722755" y="875494"/>
                    <a:pt x="1744218" y="894461"/>
                  </a:cubicBezTo>
                  <a:cubicBezTo>
                    <a:pt x="1759712" y="909028"/>
                    <a:pt x="1780095" y="917137"/>
                    <a:pt x="1801368" y="917131"/>
                  </a:cubicBezTo>
                  <a:cubicBezTo>
                    <a:pt x="1828673" y="917131"/>
                    <a:pt x="1855978" y="904431"/>
                    <a:pt x="1878203" y="880872"/>
                  </a:cubicBezTo>
                  <a:cubicBezTo>
                    <a:pt x="1897507" y="860933"/>
                    <a:pt x="1906588" y="833247"/>
                    <a:pt x="1902841" y="805751"/>
                  </a:cubicBezTo>
                  <a:cubicBezTo>
                    <a:pt x="1899603" y="781044"/>
                    <a:pt x="1885188" y="759200"/>
                    <a:pt x="1863725" y="746506"/>
                  </a:cubicBezTo>
                  <a:cubicBezTo>
                    <a:pt x="1845056" y="735057"/>
                    <a:pt x="1823656" y="728770"/>
                    <a:pt x="1801749" y="728281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1077757" y="5902769"/>
              <a:ext cx="183129" cy="176276"/>
            </a:xfrm>
            <a:custGeom>
              <a:avLst/>
              <a:gdLst/>
              <a:ahLst/>
              <a:cxnLst/>
              <a:rect l="l" t="t" r="r" b="b"/>
              <a:pathLst>
                <a:path w="183129" h="176276" extrusionOk="0">
                  <a:moveTo>
                    <a:pt x="87193" y="176276"/>
                  </a:moveTo>
                  <a:cubicBezTo>
                    <a:pt x="67572" y="176219"/>
                    <a:pt x="48712" y="168701"/>
                    <a:pt x="34424" y="155258"/>
                  </a:cubicBezTo>
                  <a:cubicBezTo>
                    <a:pt x="14232" y="137420"/>
                    <a:pt x="1849" y="112313"/>
                    <a:pt x="72" y="85408"/>
                  </a:cubicBezTo>
                  <a:cubicBezTo>
                    <a:pt x="-818" y="64979"/>
                    <a:pt x="6611" y="45066"/>
                    <a:pt x="20773" y="30290"/>
                  </a:cubicBezTo>
                  <a:cubicBezTo>
                    <a:pt x="37790" y="11176"/>
                    <a:pt x="62048" y="165"/>
                    <a:pt x="87637" y="0"/>
                  </a:cubicBezTo>
                  <a:cubicBezTo>
                    <a:pt x="108402" y="514"/>
                    <a:pt x="128659" y="6521"/>
                    <a:pt x="146311" y="17399"/>
                  </a:cubicBezTo>
                  <a:cubicBezTo>
                    <a:pt x="166061" y="29153"/>
                    <a:pt x="179332" y="49295"/>
                    <a:pt x="182380" y="72072"/>
                  </a:cubicBezTo>
                  <a:cubicBezTo>
                    <a:pt x="185809" y="97650"/>
                    <a:pt x="177363" y="123399"/>
                    <a:pt x="159393" y="141922"/>
                  </a:cubicBezTo>
                  <a:cubicBezTo>
                    <a:pt x="138437" y="164021"/>
                    <a:pt x="112784" y="176213"/>
                    <a:pt x="87193" y="17621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1672262" y="2985960"/>
              <a:ext cx="516689" cy="549529"/>
            </a:xfrm>
            <a:custGeom>
              <a:avLst/>
              <a:gdLst/>
              <a:ahLst/>
              <a:cxnLst/>
              <a:rect l="l" t="t" r="r" b="b"/>
              <a:pathLst>
                <a:path w="516689" h="549529" extrusionOk="0">
                  <a:moveTo>
                    <a:pt x="271897" y="549529"/>
                  </a:moveTo>
                  <a:cubicBezTo>
                    <a:pt x="210493" y="549370"/>
                    <a:pt x="151501" y="525850"/>
                    <a:pt x="106797" y="483743"/>
                  </a:cubicBezTo>
                  <a:cubicBezTo>
                    <a:pt x="42091" y="424498"/>
                    <a:pt x="3229" y="345440"/>
                    <a:pt x="244" y="266827"/>
                  </a:cubicBezTo>
                  <a:cubicBezTo>
                    <a:pt x="-2677" y="202825"/>
                    <a:pt x="20755" y="140417"/>
                    <a:pt x="65014" y="94107"/>
                  </a:cubicBezTo>
                  <a:cubicBezTo>
                    <a:pt x="122672" y="32512"/>
                    <a:pt x="194681" y="0"/>
                    <a:pt x="273294" y="0"/>
                  </a:cubicBezTo>
                  <a:cubicBezTo>
                    <a:pt x="332413" y="0"/>
                    <a:pt x="395341" y="18605"/>
                    <a:pt x="455349" y="53848"/>
                  </a:cubicBezTo>
                  <a:cubicBezTo>
                    <a:pt x="478717" y="67526"/>
                    <a:pt x="499481" y="85236"/>
                    <a:pt x="516690" y="106172"/>
                  </a:cubicBezTo>
                  <a:lnTo>
                    <a:pt x="516690" y="419418"/>
                  </a:lnTo>
                  <a:cubicBezTo>
                    <a:pt x="510467" y="427673"/>
                    <a:pt x="503735" y="435559"/>
                    <a:pt x="496624" y="443039"/>
                  </a:cubicBezTo>
                  <a:cubicBezTo>
                    <a:pt x="431409" y="511683"/>
                    <a:pt x="351653" y="549529"/>
                    <a:pt x="272024" y="549529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550466" y="2586863"/>
              <a:ext cx="859831" cy="722757"/>
            </a:xfrm>
            <a:custGeom>
              <a:avLst/>
              <a:gdLst/>
              <a:ahLst/>
              <a:cxnLst/>
              <a:rect l="l" t="t" r="r" b="b"/>
              <a:pathLst>
                <a:path w="859831" h="722757" extrusionOk="0">
                  <a:moveTo>
                    <a:pt x="154363" y="722757"/>
                  </a:moveTo>
                  <a:cubicBezTo>
                    <a:pt x="70924" y="643763"/>
                    <a:pt x="17330" y="542989"/>
                    <a:pt x="3551" y="438912"/>
                  </a:cubicBezTo>
                  <a:cubicBezTo>
                    <a:pt x="-11436" y="326454"/>
                    <a:pt x="21203" y="223710"/>
                    <a:pt x="97912" y="141795"/>
                  </a:cubicBezTo>
                  <a:cubicBezTo>
                    <a:pt x="184843" y="49022"/>
                    <a:pt x="293364" y="0"/>
                    <a:pt x="411728" y="0"/>
                  </a:cubicBezTo>
                  <a:cubicBezTo>
                    <a:pt x="500628" y="0"/>
                    <a:pt x="595498" y="28004"/>
                    <a:pt x="685731" y="81026"/>
                  </a:cubicBezTo>
                  <a:cubicBezTo>
                    <a:pt x="779076" y="136360"/>
                    <a:pt x="841877" y="231496"/>
                    <a:pt x="856038" y="339090"/>
                  </a:cubicBezTo>
                  <a:cubicBezTo>
                    <a:pt x="872802" y="458026"/>
                    <a:pt x="833496" y="577786"/>
                    <a:pt x="748088" y="667703"/>
                  </a:cubicBezTo>
                  <a:cubicBezTo>
                    <a:pt x="743897" y="672084"/>
                    <a:pt x="739706" y="676339"/>
                    <a:pt x="735388" y="680403"/>
                  </a:cubicBezTo>
                  <a:cubicBezTo>
                    <a:pt x="661093" y="657815"/>
                    <a:pt x="583877" y="646367"/>
                    <a:pt x="506216" y="646430"/>
                  </a:cubicBezTo>
                  <a:cubicBezTo>
                    <a:pt x="384932" y="647167"/>
                    <a:pt x="265107" y="673164"/>
                    <a:pt x="154363" y="72275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1788393" y="1763128"/>
              <a:ext cx="273276" cy="260553"/>
            </a:xfrm>
            <a:custGeom>
              <a:avLst/>
              <a:gdLst/>
              <a:ahLst/>
              <a:cxnLst/>
              <a:rect l="l" t="t" r="r" b="b"/>
              <a:pathLst>
                <a:path w="273276" h="260553" extrusionOk="0">
                  <a:moveTo>
                    <a:pt x="145733" y="260553"/>
                  </a:moveTo>
                  <a:cubicBezTo>
                    <a:pt x="113285" y="259931"/>
                    <a:pt x="81471" y="251200"/>
                    <a:pt x="53277" y="235153"/>
                  </a:cubicBezTo>
                  <a:cubicBezTo>
                    <a:pt x="24702" y="219469"/>
                    <a:pt x="5080" y="186385"/>
                    <a:pt x="826" y="146571"/>
                  </a:cubicBezTo>
                  <a:cubicBezTo>
                    <a:pt x="-3428" y="106756"/>
                    <a:pt x="8954" y="67513"/>
                    <a:pt x="33401" y="46304"/>
                  </a:cubicBezTo>
                  <a:cubicBezTo>
                    <a:pt x="66739" y="17348"/>
                    <a:pt x="109601" y="13"/>
                    <a:pt x="148463" y="13"/>
                  </a:cubicBezTo>
                  <a:cubicBezTo>
                    <a:pt x="175705" y="-393"/>
                    <a:pt x="202185" y="8801"/>
                    <a:pt x="223330" y="25984"/>
                  </a:cubicBezTo>
                  <a:cubicBezTo>
                    <a:pt x="281115" y="72873"/>
                    <a:pt x="290068" y="157683"/>
                    <a:pt x="243333" y="215595"/>
                  </a:cubicBezTo>
                  <a:cubicBezTo>
                    <a:pt x="219584" y="244951"/>
                    <a:pt x="183515" y="261557"/>
                    <a:pt x="145733" y="26049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663692" y="1125849"/>
              <a:ext cx="162747" cy="155355"/>
            </a:xfrm>
            <a:custGeom>
              <a:avLst/>
              <a:gdLst/>
              <a:ahLst/>
              <a:cxnLst/>
              <a:rect l="l" t="t" r="r" b="b"/>
              <a:pathLst>
                <a:path w="162747" h="155355" extrusionOk="0">
                  <a:moveTo>
                    <a:pt x="87049" y="155326"/>
                  </a:moveTo>
                  <a:cubicBezTo>
                    <a:pt x="67617" y="154952"/>
                    <a:pt x="48567" y="149738"/>
                    <a:pt x="31613" y="140150"/>
                  </a:cubicBezTo>
                  <a:cubicBezTo>
                    <a:pt x="14658" y="130815"/>
                    <a:pt x="3038" y="111130"/>
                    <a:pt x="498" y="87445"/>
                  </a:cubicBezTo>
                  <a:cubicBezTo>
                    <a:pt x="-2042" y="63759"/>
                    <a:pt x="5260" y="40328"/>
                    <a:pt x="19548" y="27691"/>
                  </a:cubicBezTo>
                  <a:cubicBezTo>
                    <a:pt x="38598" y="10711"/>
                    <a:pt x="62982" y="920"/>
                    <a:pt x="88509" y="5"/>
                  </a:cubicBezTo>
                  <a:cubicBezTo>
                    <a:pt x="104702" y="-192"/>
                    <a:pt x="120386" y="5263"/>
                    <a:pt x="132959" y="15436"/>
                  </a:cubicBezTo>
                  <a:cubicBezTo>
                    <a:pt x="167439" y="43420"/>
                    <a:pt x="172774" y="94055"/>
                    <a:pt x="144833" y="128593"/>
                  </a:cubicBezTo>
                  <a:cubicBezTo>
                    <a:pt x="130673" y="146081"/>
                    <a:pt x="109146" y="155967"/>
                    <a:pt x="86667" y="155326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242388" y="3239770"/>
              <a:ext cx="2607895" cy="2827210"/>
            </a:xfrm>
            <a:custGeom>
              <a:avLst/>
              <a:gdLst/>
              <a:ahLst/>
              <a:cxnLst/>
              <a:rect l="l" t="t" r="r" b="b"/>
              <a:pathLst>
                <a:path w="2607895" h="2827210" extrusionOk="0">
                  <a:moveTo>
                    <a:pt x="860716" y="2827211"/>
                  </a:moveTo>
                  <a:cubicBezTo>
                    <a:pt x="669073" y="2827211"/>
                    <a:pt x="486066" y="2761044"/>
                    <a:pt x="331570" y="2635885"/>
                  </a:cubicBezTo>
                  <a:cubicBezTo>
                    <a:pt x="133577" y="2475547"/>
                    <a:pt x="13118" y="2243391"/>
                    <a:pt x="989" y="1998980"/>
                  </a:cubicBezTo>
                  <a:cubicBezTo>
                    <a:pt x="-9488" y="1786382"/>
                    <a:pt x="63537" y="1591437"/>
                    <a:pt x="206666" y="1450022"/>
                  </a:cubicBezTo>
                  <a:cubicBezTo>
                    <a:pt x="366686" y="1291844"/>
                    <a:pt x="508481" y="1097788"/>
                    <a:pt x="658531" y="892365"/>
                  </a:cubicBezTo>
                  <a:cubicBezTo>
                    <a:pt x="806296" y="690118"/>
                    <a:pt x="959077" y="480949"/>
                    <a:pt x="1131988" y="307277"/>
                  </a:cubicBezTo>
                  <a:cubicBezTo>
                    <a:pt x="1329346" y="109093"/>
                    <a:pt x="1571662" y="0"/>
                    <a:pt x="1814359" y="0"/>
                  </a:cubicBezTo>
                  <a:cubicBezTo>
                    <a:pt x="1996730" y="0"/>
                    <a:pt x="2170975" y="63055"/>
                    <a:pt x="2318358" y="182372"/>
                  </a:cubicBezTo>
                  <a:cubicBezTo>
                    <a:pt x="2489808" y="321120"/>
                    <a:pt x="2588932" y="510730"/>
                    <a:pt x="2605379" y="730695"/>
                  </a:cubicBezTo>
                  <a:cubicBezTo>
                    <a:pt x="2620872" y="936879"/>
                    <a:pt x="2564611" y="1157605"/>
                    <a:pt x="2442755" y="1368933"/>
                  </a:cubicBezTo>
                  <a:cubicBezTo>
                    <a:pt x="2281656" y="1648333"/>
                    <a:pt x="2047213" y="1909699"/>
                    <a:pt x="1820455" y="2162683"/>
                  </a:cubicBezTo>
                  <a:cubicBezTo>
                    <a:pt x="1711743" y="2283905"/>
                    <a:pt x="1609063" y="2398458"/>
                    <a:pt x="1517623" y="2511362"/>
                  </a:cubicBezTo>
                  <a:cubicBezTo>
                    <a:pt x="1355063" y="2712021"/>
                    <a:pt x="1115605" y="2827211"/>
                    <a:pt x="860716" y="282721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1249025" y="5949505"/>
              <a:ext cx="939800" cy="905319"/>
            </a:xfrm>
            <a:custGeom>
              <a:avLst/>
              <a:gdLst/>
              <a:ahLst/>
              <a:cxnLst/>
              <a:rect l="l" t="t" r="r" b="b"/>
              <a:pathLst>
                <a:path w="939800" h="905319" extrusionOk="0">
                  <a:moveTo>
                    <a:pt x="0" y="905320"/>
                  </a:moveTo>
                  <a:cubicBezTo>
                    <a:pt x="11747" y="696659"/>
                    <a:pt x="95250" y="504127"/>
                    <a:pt x="241300" y="348171"/>
                  </a:cubicBezTo>
                  <a:cubicBezTo>
                    <a:pt x="439166" y="136970"/>
                    <a:pt x="674180" y="19812"/>
                    <a:pt x="939800" y="0"/>
                  </a:cubicBezTo>
                  <a:lnTo>
                    <a:pt x="939800" y="90532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055701" y="6354953"/>
              <a:ext cx="772367" cy="500315"/>
            </a:xfrm>
            <a:custGeom>
              <a:avLst/>
              <a:gdLst/>
              <a:ahLst/>
              <a:cxnLst/>
              <a:rect l="l" t="t" r="r" b="b"/>
              <a:pathLst>
                <a:path w="772367" h="500315" extrusionOk="0">
                  <a:moveTo>
                    <a:pt x="6574" y="499872"/>
                  </a:moveTo>
                  <a:cubicBezTo>
                    <a:pt x="-13175" y="350012"/>
                    <a:pt x="12162" y="214693"/>
                    <a:pt x="74645" y="137922"/>
                  </a:cubicBezTo>
                  <a:cubicBezTo>
                    <a:pt x="146654" y="49022"/>
                    <a:pt x="247683" y="0"/>
                    <a:pt x="359189" y="0"/>
                  </a:cubicBezTo>
                  <a:cubicBezTo>
                    <a:pt x="444787" y="0"/>
                    <a:pt x="533052" y="28511"/>
                    <a:pt x="614459" y="82550"/>
                  </a:cubicBezTo>
                  <a:cubicBezTo>
                    <a:pt x="750730" y="173736"/>
                    <a:pt x="807054" y="346328"/>
                    <a:pt x="750667" y="5003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3175" y="3175"/>
              <a:ext cx="2097785" cy="2906966"/>
            </a:xfrm>
            <a:custGeom>
              <a:avLst/>
              <a:gdLst/>
              <a:ahLst/>
              <a:cxnLst/>
              <a:rect l="l" t="t" r="r" b="b"/>
              <a:pathLst>
                <a:path w="2097785" h="2906966" extrusionOk="0">
                  <a:moveTo>
                    <a:pt x="1249871" y="2906967"/>
                  </a:moveTo>
                  <a:cubicBezTo>
                    <a:pt x="1263079" y="2891028"/>
                    <a:pt x="1275271" y="2876233"/>
                    <a:pt x="1286701" y="2862072"/>
                  </a:cubicBezTo>
                  <a:cubicBezTo>
                    <a:pt x="1503966" y="2593740"/>
                    <a:pt x="1462602" y="2200097"/>
                    <a:pt x="1194308" y="1982788"/>
                  </a:cubicBezTo>
                  <a:cubicBezTo>
                    <a:pt x="1075055" y="1885950"/>
                    <a:pt x="936371" y="1835150"/>
                    <a:pt x="793369" y="1835150"/>
                  </a:cubicBezTo>
                  <a:cubicBezTo>
                    <a:pt x="610235" y="1835150"/>
                    <a:pt x="440373" y="1920431"/>
                    <a:pt x="315024" y="2075180"/>
                  </a:cubicBezTo>
                  <a:lnTo>
                    <a:pt x="0" y="2464245"/>
                  </a:lnTo>
                  <a:lnTo>
                    <a:pt x="0" y="0"/>
                  </a:lnTo>
                  <a:lnTo>
                    <a:pt x="349250" y="0"/>
                  </a:lnTo>
                  <a:cubicBezTo>
                    <a:pt x="237300" y="313690"/>
                    <a:pt x="313690" y="598234"/>
                    <a:pt x="565150" y="801624"/>
                  </a:cubicBezTo>
                  <a:cubicBezTo>
                    <a:pt x="700024" y="910844"/>
                    <a:pt x="858838" y="968566"/>
                    <a:pt x="1024573" y="968566"/>
                  </a:cubicBezTo>
                  <a:cubicBezTo>
                    <a:pt x="1241235" y="968566"/>
                    <a:pt x="1446467" y="868553"/>
                    <a:pt x="1587627" y="694182"/>
                  </a:cubicBezTo>
                  <a:cubicBezTo>
                    <a:pt x="1677543" y="583121"/>
                    <a:pt x="1734566" y="439039"/>
                    <a:pt x="1748536" y="287782"/>
                  </a:cubicBezTo>
                  <a:cubicBezTo>
                    <a:pt x="1914493" y="471199"/>
                    <a:pt x="2034235" y="691604"/>
                    <a:pt x="2097786" y="930656"/>
                  </a:cubicBezTo>
                  <a:cubicBezTo>
                    <a:pt x="2052403" y="920058"/>
                    <a:pt x="2005965" y="914629"/>
                    <a:pt x="1959356" y="914463"/>
                  </a:cubicBezTo>
                  <a:cubicBezTo>
                    <a:pt x="1804353" y="914463"/>
                    <a:pt x="1662303" y="978535"/>
                    <a:pt x="1548702" y="1099884"/>
                  </a:cubicBezTo>
                  <a:cubicBezTo>
                    <a:pt x="1460957" y="1191374"/>
                    <a:pt x="1414513" y="1314812"/>
                    <a:pt x="1420178" y="1441450"/>
                  </a:cubicBezTo>
                  <a:cubicBezTo>
                    <a:pt x="1426147" y="1596390"/>
                    <a:pt x="1502728" y="1752156"/>
                    <a:pt x="1629728" y="1868742"/>
                  </a:cubicBezTo>
                  <a:cubicBezTo>
                    <a:pt x="1722564" y="1953768"/>
                    <a:pt x="1835531" y="1998663"/>
                    <a:pt x="1956308" y="1998663"/>
                  </a:cubicBezTo>
                  <a:cubicBezTo>
                    <a:pt x="1980578" y="1998644"/>
                    <a:pt x="2004816" y="1996866"/>
                    <a:pt x="2028825" y="1993329"/>
                  </a:cubicBezTo>
                  <a:cubicBezTo>
                    <a:pt x="1944961" y="2200561"/>
                    <a:pt x="1822552" y="2390007"/>
                    <a:pt x="1668082" y="2551621"/>
                  </a:cubicBezTo>
                  <a:cubicBezTo>
                    <a:pt x="1542136" y="2685047"/>
                    <a:pt x="1401883" y="2804217"/>
                    <a:pt x="1249871" y="2906967"/>
                  </a:cubicBezTo>
                  <a:close/>
                  <a:moveTo>
                    <a:pt x="314198" y="767080"/>
                  </a:moveTo>
                  <a:cubicBezTo>
                    <a:pt x="268288" y="767080"/>
                    <a:pt x="231648" y="786892"/>
                    <a:pt x="208725" y="824230"/>
                  </a:cubicBezTo>
                  <a:cubicBezTo>
                    <a:pt x="156909" y="908050"/>
                    <a:pt x="165100" y="986790"/>
                    <a:pt x="231648" y="1040511"/>
                  </a:cubicBezTo>
                  <a:cubicBezTo>
                    <a:pt x="295784" y="1094200"/>
                    <a:pt x="391300" y="1085736"/>
                    <a:pt x="444990" y="1021594"/>
                  </a:cubicBezTo>
                  <a:cubicBezTo>
                    <a:pt x="446077" y="1020299"/>
                    <a:pt x="447141" y="1018985"/>
                    <a:pt x="448183" y="1017651"/>
                  </a:cubicBezTo>
                  <a:cubicBezTo>
                    <a:pt x="476910" y="981062"/>
                    <a:pt x="488730" y="933990"/>
                    <a:pt x="480695" y="888175"/>
                  </a:cubicBezTo>
                  <a:cubicBezTo>
                    <a:pt x="474345" y="849630"/>
                    <a:pt x="454279" y="818325"/>
                    <a:pt x="425132" y="800862"/>
                  </a:cubicBezTo>
                  <a:cubicBezTo>
                    <a:pt x="391812" y="779945"/>
                    <a:pt x="353520" y="768287"/>
                    <a:pt x="314198" y="76708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08614" y="3175"/>
              <a:ext cx="1439922" cy="962215"/>
            </a:xfrm>
            <a:custGeom>
              <a:avLst/>
              <a:gdLst/>
              <a:ahLst/>
              <a:cxnLst/>
              <a:rect l="l" t="t" r="r" b="b"/>
              <a:pathLst>
                <a:path w="1439922" h="962215" extrusionOk="0">
                  <a:moveTo>
                    <a:pt x="718816" y="962216"/>
                  </a:moveTo>
                  <a:cubicBezTo>
                    <a:pt x="554541" y="962216"/>
                    <a:pt x="397061" y="905066"/>
                    <a:pt x="263394" y="796671"/>
                  </a:cubicBezTo>
                  <a:cubicBezTo>
                    <a:pt x="13902" y="594678"/>
                    <a:pt x="-61536" y="311785"/>
                    <a:pt x="50732" y="0"/>
                  </a:cubicBezTo>
                  <a:lnTo>
                    <a:pt x="1409061" y="0"/>
                  </a:lnTo>
                  <a:cubicBezTo>
                    <a:pt x="1479228" y="233617"/>
                    <a:pt x="1427476" y="504254"/>
                    <a:pt x="1276917" y="690182"/>
                  </a:cubicBezTo>
                  <a:cubicBezTo>
                    <a:pt x="1137217" y="863029"/>
                    <a:pt x="933446" y="962216"/>
                    <a:pt x="718752" y="9622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2031045" y="3175"/>
              <a:ext cx="367163" cy="325183"/>
            </a:xfrm>
            <a:custGeom>
              <a:avLst/>
              <a:gdLst/>
              <a:ahLst/>
              <a:cxnLst/>
              <a:rect l="l" t="t" r="r" b="b"/>
              <a:pathLst>
                <a:path w="367163" h="325183" extrusionOk="0">
                  <a:moveTo>
                    <a:pt x="180469" y="325057"/>
                  </a:moveTo>
                  <a:cubicBezTo>
                    <a:pt x="112556" y="325175"/>
                    <a:pt x="50599" y="286307"/>
                    <a:pt x="21148" y="225108"/>
                  </a:cubicBezTo>
                  <a:cubicBezTo>
                    <a:pt x="-20190" y="143701"/>
                    <a:pt x="-506" y="63818"/>
                    <a:pt x="76520" y="0"/>
                  </a:cubicBezTo>
                  <a:lnTo>
                    <a:pt x="287213" y="0"/>
                  </a:lnTo>
                  <a:cubicBezTo>
                    <a:pt x="309146" y="17682"/>
                    <a:pt x="328393" y="38451"/>
                    <a:pt x="344363" y="61659"/>
                  </a:cubicBezTo>
                  <a:cubicBezTo>
                    <a:pt x="366778" y="94298"/>
                    <a:pt x="372938" y="136716"/>
                    <a:pt x="361635" y="181039"/>
                  </a:cubicBezTo>
                  <a:cubicBezTo>
                    <a:pt x="348300" y="234221"/>
                    <a:pt x="312975" y="279221"/>
                    <a:pt x="264480" y="304800"/>
                  </a:cubicBezTo>
                  <a:cubicBezTo>
                    <a:pt x="238451" y="318067"/>
                    <a:pt x="209679" y="325048"/>
                    <a:pt x="180469" y="325184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2373089" y="276225"/>
              <a:ext cx="163494" cy="164147"/>
            </a:xfrm>
            <a:custGeom>
              <a:avLst/>
              <a:gdLst/>
              <a:ahLst/>
              <a:cxnLst/>
              <a:rect l="l" t="t" r="r" b="b"/>
              <a:pathLst>
                <a:path w="163494" h="164147" extrusionOk="0">
                  <a:moveTo>
                    <a:pt x="80169" y="164147"/>
                  </a:moveTo>
                  <a:cubicBezTo>
                    <a:pt x="49963" y="164203"/>
                    <a:pt x="22404" y="146917"/>
                    <a:pt x="9303" y="119697"/>
                  </a:cubicBezTo>
                  <a:cubicBezTo>
                    <a:pt x="-10890" y="79883"/>
                    <a:pt x="2128" y="40322"/>
                    <a:pt x="45054" y="11240"/>
                  </a:cubicBezTo>
                  <a:cubicBezTo>
                    <a:pt x="54966" y="4114"/>
                    <a:pt x="66822" y="192"/>
                    <a:pt x="79026" y="0"/>
                  </a:cubicBezTo>
                  <a:cubicBezTo>
                    <a:pt x="110015" y="0"/>
                    <a:pt x="137700" y="24194"/>
                    <a:pt x="153258" y="46863"/>
                  </a:cubicBezTo>
                  <a:cubicBezTo>
                    <a:pt x="163367" y="62524"/>
                    <a:pt x="166155" y="81815"/>
                    <a:pt x="160878" y="99695"/>
                  </a:cubicBezTo>
                  <a:cubicBezTo>
                    <a:pt x="154896" y="123371"/>
                    <a:pt x="139161" y="143401"/>
                    <a:pt x="117571" y="154813"/>
                  </a:cubicBezTo>
                  <a:cubicBezTo>
                    <a:pt x="106001" y="160769"/>
                    <a:pt x="93181" y="163883"/>
                    <a:pt x="80169" y="16389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2355649" y="1988883"/>
              <a:ext cx="183140" cy="176276"/>
            </a:xfrm>
            <a:custGeom>
              <a:avLst/>
              <a:gdLst/>
              <a:ahLst/>
              <a:cxnLst/>
              <a:rect l="l" t="t" r="r" b="b"/>
              <a:pathLst>
                <a:path w="183140" h="176276" extrusionOk="0">
                  <a:moveTo>
                    <a:pt x="87196" y="176276"/>
                  </a:moveTo>
                  <a:cubicBezTo>
                    <a:pt x="67555" y="176219"/>
                    <a:pt x="48677" y="168707"/>
                    <a:pt x="34364" y="155258"/>
                  </a:cubicBezTo>
                  <a:cubicBezTo>
                    <a:pt x="14120" y="137446"/>
                    <a:pt x="1782" y="112319"/>
                    <a:pt x="74" y="85408"/>
                  </a:cubicBezTo>
                  <a:cubicBezTo>
                    <a:pt x="-834" y="64980"/>
                    <a:pt x="6640" y="45066"/>
                    <a:pt x="20775" y="30290"/>
                  </a:cubicBezTo>
                  <a:cubicBezTo>
                    <a:pt x="37761" y="11176"/>
                    <a:pt x="62069" y="165"/>
                    <a:pt x="87640" y="0"/>
                  </a:cubicBezTo>
                  <a:cubicBezTo>
                    <a:pt x="108392" y="514"/>
                    <a:pt x="128636" y="6522"/>
                    <a:pt x="146315" y="17399"/>
                  </a:cubicBezTo>
                  <a:cubicBezTo>
                    <a:pt x="166063" y="29153"/>
                    <a:pt x="179347" y="49295"/>
                    <a:pt x="182383" y="72073"/>
                  </a:cubicBezTo>
                  <a:cubicBezTo>
                    <a:pt x="185837" y="97650"/>
                    <a:pt x="177366" y="123400"/>
                    <a:pt x="159396" y="141923"/>
                  </a:cubicBezTo>
                  <a:cubicBezTo>
                    <a:pt x="138377" y="164021"/>
                    <a:pt x="112723" y="176213"/>
                    <a:pt x="87196" y="17621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515771" y="1840229"/>
              <a:ext cx="88404" cy="84899"/>
            </a:xfrm>
            <a:custGeom>
              <a:avLst/>
              <a:gdLst/>
              <a:ahLst/>
              <a:cxnLst/>
              <a:rect l="l" t="t" r="r" b="b"/>
              <a:pathLst>
                <a:path w="88404" h="84899" extrusionOk="0">
                  <a:moveTo>
                    <a:pt x="42072" y="84900"/>
                  </a:moveTo>
                  <a:cubicBezTo>
                    <a:pt x="32629" y="84893"/>
                    <a:pt x="23543" y="81280"/>
                    <a:pt x="16672" y="74803"/>
                  </a:cubicBezTo>
                  <a:cubicBezTo>
                    <a:pt x="6867" y="66192"/>
                    <a:pt x="886" y="54045"/>
                    <a:pt x="35" y="41021"/>
                  </a:cubicBezTo>
                  <a:cubicBezTo>
                    <a:pt x="-397" y="31236"/>
                    <a:pt x="3185" y="21698"/>
                    <a:pt x="9941" y="14605"/>
                  </a:cubicBezTo>
                  <a:cubicBezTo>
                    <a:pt x="18152" y="5404"/>
                    <a:pt x="29867" y="95"/>
                    <a:pt x="42199" y="0"/>
                  </a:cubicBezTo>
                  <a:cubicBezTo>
                    <a:pt x="52302" y="241"/>
                    <a:pt x="62163" y="3156"/>
                    <a:pt x="70774" y="8446"/>
                  </a:cubicBezTo>
                  <a:cubicBezTo>
                    <a:pt x="80236" y="14091"/>
                    <a:pt x="86598" y="23749"/>
                    <a:pt x="88046" y="34671"/>
                  </a:cubicBezTo>
                  <a:cubicBezTo>
                    <a:pt x="89697" y="46977"/>
                    <a:pt x="85595" y="59366"/>
                    <a:pt x="76933" y="68263"/>
                  </a:cubicBezTo>
                  <a:cubicBezTo>
                    <a:pt x="68082" y="78378"/>
                    <a:pt x="55445" y="84398"/>
                    <a:pt x="42008" y="8490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175" y="5854001"/>
              <a:ext cx="1031722" cy="1000823"/>
            </a:xfrm>
            <a:custGeom>
              <a:avLst/>
              <a:gdLst/>
              <a:ahLst/>
              <a:cxnLst/>
              <a:rect l="l" t="t" r="r" b="b"/>
              <a:pathLst>
                <a:path w="1031722" h="1000823" extrusionOk="0">
                  <a:moveTo>
                    <a:pt x="0" y="1000823"/>
                  </a:moveTo>
                  <a:lnTo>
                    <a:pt x="0" y="0"/>
                  </a:lnTo>
                  <a:cubicBezTo>
                    <a:pt x="24258" y="31121"/>
                    <a:pt x="51950" y="59410"/>
                    <a:pt x="82550" y="84328"/>
                  </a:cubicBezTo>
                  <a:cubicBezTo>
                    <a:pt x="176594" y="160464"/>
                    <a:pt x="295720" y="200723"/>
                    <a:pt x="426974" y="200723"/>
                  </a:cubicBezTo>
                  <a:cubicBezTo>
                    <a:pt x="563563" y="200723"/>
                    <a:pt x="703136" y="156273"/>
                    <a:pt x="820293" y="74676"/>
                  </a:cubicBezTo>
                  <a:cubicBezTo>
                    <a:pt x="930802" y="199453"/>
                    <a:pt x="1001674" y="354298"/>
                    <a:pt x="1023874" y="519494"/>
                  </a:cubicBezTo>
                  <a:cubicBezTo>
                    <a:pt x="1046556" y="684022"/>
                    <a:pt x="1019810" y="851535"/>
                    <a:pt x="947039" y="100082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175" y="4901438"/>
              <a:ext cx="1062141" cy="1146936"/>
            </a:xfrm>
            <a:custGeom>
              <a:avLst/>
              <a:gdLst/>
              <a:ahLst/>
              <a:cxnLst/>
              <a:rect l="l" t="t" r="r" b="b"/>
              <a:pathLst>
                <a:path w="1062141" h="1146936" extrusionOk="0">
                  <a:moveTo>
                    <a:pt x="427101" y="1146937"/>
                  </a:moveTo>
                  <a:cubicBezTo>
                    <a:pt x="297180" y="1146937"/>
                    <a:pt x="179451" y="1107186"/>
                    <a:pt x="86551" y="1031939"/>
                  </a:cubicBezTo>
                  <a:cubicBezTo>
                    <a:pt x="54211" y="1005580"/>
                    <a:pt x="25153" y="975436"/>
                    <a:pt x="0" y="942150"/>
                  </a:cubicBezTo>
                  <a:lnTo>
                    <a:pt x="0" y="209550"/>
                  </a:lnTo>
                  <a:cubicBezTo>
                    <a:pt x="110046" y="74104"/>
                    <a:pt x="263970" y="0"/>
                    <a:pt x="433642" y="0"/>
                  </a:cubicBezTo>
                  <a:cubicBezTo>
                    <a:pt x="563817" y="0"/>
                    <a:pt x="697929" y="43243"/>
                    <a:pt x="821563" y="125095"/>
                  </a:cubicBezTo>
                  <a:cubicBezTo>
                    <a:pt x="957142" y="214681"/>
                    <a:pt x="1044715" y="360978"/>
                    <a:pt x="1059625" y="522796"/>
                  </a:cubicBezTo>
                  <a:cubicBezTo>
                    <a:pt x="1074928" y="683070"/>
                    <a:pt x="1019937" y="837438"/>
                    <a:pt x="908685" y="946340"/>
                  </a:cubicBezTo>
                  <a:cubicBezTo>
                    <a:pt x="778320" y="1073721"/>
                    <a:pt x="602806" y="1146937"/>
                    <a:pt x="427101" y="114693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32346" y="3622484"/>
              <a:ext cx="704594" cy="666750"/>
            </a:xfrm>
            <a:custGeom>
              <a:avLst/>
              <a:gdLst/>
              <a:ahLst/>
              <a:cxnLst/>
              <a:rect l="l" t="t" r="r" b="b"/>
              <a:pathLst>
                <a:path w="704594" h="666750" extrusionOk="0">
                  <a:moveTo>
                    <a:pt x="335471" y="666560"/>
                  </a:moveTo>
                  <a:cubicBezTo>
                    <a:pt x="259559" y="666414"/>
                    <a:pt x="186555" y="637350"/>
                    <a:pt x="131318" y="585280"/>
                  </a:cubicBezTo>
                  <a:cubicBezTo>
                    <a:pt x="53276" y="513779"/>
                    <a:pt x="5778" y="418529"/>
                    <a:pt x="0" y="323533"/>
                  </a:cubicBezTo>
                  <a:cubicBezTo>
                    <a:pt x="161544" y="295339"/>
                    <a:pt x="299148" y="207455"/>
                    <a:pt x="377889" y="82233"/>
                  </a:cubicBezTo>
                  <a:cubicBezTo>
                    <a:pt x="394272" y="56134"/>
                    <a:pt x="412559" y="28448"/>
                    <a:pt x="432308" y="0"/>
                  </a:cubicBezTo>
                  <a:cubicBezTo>
                    <a:pt x="477850" y="11843"/>
                    <a:pt x="521487" y="30080"/>
                    <a:pt x="561912" y="54166"/>
                  </a:cubicBezTo>
                  <a:cubicBezTo>
                    <a:pt x="638486" y="99511"/>
                    <a:pt x="689991" y="177514"/>
                    <a:pt x="701612" y="265748"/>
                  </a:cubicBezTo>
                  <a:cubicBezTo>
                    <a:pt x="715086" y="364389"/>
                    <a:pt x="682447" y="463747"/>
                    <a:pt x="613093" y="535178"/>
                  </a:cubicBezTo>
                  <a:cubicBezTo>
                    <a:pt x="532511" y="620014"/>
                    <a:pt x="433959" y="666750"/>
                    <a:pt x="335598" y="66675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429225" y="923925"/>
              <a:ext cx="1113147" cy="1071752"/>
            </a:xfrm>
            <a:custGeom>
              <a:avLst/>
              <a:gdLst/>
              <a:ahLst/>
              <a:cxnLst/>
              <a:rect l="l" t="t" r="r" b="b"/>
              <a:pathLst>
                <a:path w="1113147" h="1071752" extrusionOk="0">
                  <a:moveTo>
                    <a:pt x="530448" y="1071689"/>
                  </a:moveTo>
                  <a:cubicBezTo>
                    <a:pt x="411195" y="1071689"/>
                    <a:pt x="299752" y="1027239"/>
                    <a:pt x="208122" y="943356"/>
                  </a:cubicBezTo>
                  <a:cubicBezTo>
                    <a:pt x="82011" y="827913"/>
                    <a:pt x="6382" y="673799"/>
                    <a:pt x="477" y="520573"/>
                  </a:cubicBezTo>
                  <a:cubicBezTo>
                    <a:pt x="-5226" y="395675"/>
                    <a:pt x="40437" y="273882"/>
                    <a:pt x="126842" y="183515"/>
                  </a:cubicBezTo>
                  <a:cubicBezTo>
                    <a:pt x="239300" y="63437"/>
                    <a:pt x="379762" y="0"/>
                    <a:pt x="533242" y="0"/>
                  </a:cubicBezTo>
                  <a:cubicBezTo>
                    <a:pt x="648367" y="0"/>
                    <a:pt x="770922" y="36259"/>
                    <a:pt x="887762" y="104838"/>
                  </a:cubicBezTo>
                  <a:cubicBezTo>
                    <a:pt x="1007841" y="175324"/>
                    <a:pt x="1088232" y="297116"/>
                    <a:pt x="1108234" y="438849"/>
                  </a:cubicBezTo>
                  <a:cubicBezTo>
                    <a:pt x="1129951" y="592836"/>
                    <a:pt x="1079024" y="747903"/>
                    <a:pt x="968534" y="864298"/>
                  </a:cubicBezTo>
                  <a:cubicBezTo>
                    <a:pt x="841534" y="998093"/>
                    <a:pt x="686023" y="1071753"/>
                    <a:pt x="530765" y="107175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175" y="1844675"/>
              <a:ext cx="1419722" cy="2104390"/>
            </a:xfrm>
            <a:custGeom>
              <a:avLst/>
              <a:gdLst/>
              <a:ahLst/>
              <a:cxnLst/>
              <a:rect l="l" t="t" r="r" b="b"/>
              <a:pathLst>
                <a:path w="1419722" h="2104390" extrusionOk="0">
                  <a:moveTo>
                    <a:pt x="121285" y="2104390"/>
                  </a:moveTo>
                  <a:cubicBezTo>
                    <a:pt x="80546" y="2104428"/>
                    <a:pt x="39908" y="2100320"/>
                    <a:pt x="0" y="2092134"/>
                  </a:cubicBezTo>
                  <a:lnTo>
                    <a:pt x="0" y="632841"/>
                  </a:lnTo>
                  <a:lnTo>
                    <a:pt x="319977" y="237680"/>
                  </a:lnTo>
                  <a:cubicBezTo>
                    <a:pt x="444119" y="84392"/>
                    <a:pt x="612077" y="0"/>
                    <a:pt x="793369" y="0"/>
                  </a:cubicBezTo>
                  <a:cubicBezTo>
                    <a:pt x="934911" y="0"/>
                    <a:pt x="1072198" y="50800"/>
                    <a:pt x="1190308" y="146050"/>
                  </a:cubicBezTo>
                  <a:cubicBezTo>
                    <a:pt x="1455909" y="361118"/>
                    <a:pt x="1496879" y="750773"/>
                    <a:pt x="1281811" y="1016381"/>
                  </a:cubicBezTo>
                  <a:cubicBezTo>
                    <a:pt x="1210882" y="1103884"/>
                    <a:pt x="1134174" y="1191959"/>
                    <a:pt x="1053211" y="1285113"/>
                  </a:cubicBezTo>
                  <a:cubicBezTo>
                    <a:pt x="890334" y="1471994"/>
                    <a:pt x="721868" y="1665288"/>
                    <a:pt x="601917" y="1856296"/>
                  </a:cubicBezTo>
                  <a:cubicBezTo>
                    <a:pt x="505905" y="2009203"/>
                    <a:pt x="321818" y="2103946"/>
                    <a:pt x="121603" y="210394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178940" y="5810426"/>
              <a:ext cx="273352" cy="260490"/>
            </a:xfrm>
            <a:custGeom>
              <a:avLst/>
              <a:gdLst/>
              <a:ahLst/>
              <a:cxnLst/>
              <a:rect l="l" t="t" r="r" b="b"/>
              <a:pathLst>
                <a:path w="273352" h="260490" extrusionOk="0">
                  <a:moveTo>
                    <a:pt x="145733" y="260491"/>
                  </a:moveTo>
                  <a:cubicBezTo>
                    <a:pt x="113278" y="259868"/>
                    <a:pt x="81496" y="251137"/>
                    <a:pt x="53277" y="235091"/>
                  </a:cubicBezTo>
                  <a:cubicBezTo>
                    <a:pt x="24702" y="219406"/>
                    <a:pt x="5080" y="186323"/>
                    <a:pt x="826" y="146571"/>
                  </a:cubicBezTo>
                  <a:cubicBezTo>
                    <a:pt x="-3429" y="106820"/>
                    <a:pt x="8954" y="67451"/>
                    <a:pt x="33401" y="46242"/>
                  </a:cubicBezTo>
                  <a:cubicBezTo>
                    <a:pt x="66739" y="17286"/>
                    <a:pt x="109601" y="14"/>
                    <a:pt x="148527" y="14"/>
                  </a:cubicBezTo>
                  <a:cubicBezTo>
                    <a:pt x="175749" y="-406"/>
                    <a:pt x="202248" y="8770"/>
                    <a:pt x="223393" y="25921"/>
                  </a:cubicBezTo>
                  <a:cubicBezTo>
                    <a:pt x="281229" y="72791"/>
                    <a:pt x="290151" y="157659"/>
                    <a:pt x="243332" y="215532"/>
                  </a:cubicBezTo>
                  <a:cubicBezTo>
                    <a:pt x="219577" y="244889"/>
                    <a:pt x="183484" y="261494"/>
                    <a:pt x="145733" y="26042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251301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3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1037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2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552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4800"/>
              <a:buNone/>
              <a:defRPr sz="4800">
                <a:solidFill>
                  <a:srgbClr val="114454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1800" b="1">
                <a:solidFill>
                  <a:srgbClr val="94BF6E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1800" b="1">
                <a:solidFill>
                  <a:srgbClr val="94BF6E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sz="1800" b="1">
                <a:solidFill>
                  <a:srgbClr val="94BF6E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BF6E"/>
              </a:buClr>
              <a:buSzPts val="1800"/>
              <a:buNone/>
              <a:defRPr b="1">
                <a:solidFill>
                  <a:srgbClr val="94BF6E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8361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7521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2983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1868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758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7100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28404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61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5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22E150D-ABA4-4B5C-913F-740CC564C597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724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5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159A1B6-615F-443A-BD6A-ECC17023B3BF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321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00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50" name="Google Shape;50;p6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▪"/>
              <a:defRPr sz="2000">
                <a:solidFill>
                  <a:srgbClr val="FFFFFF"/>
                </a:solidFill>
              </a:defRPr>
            </a:lvl1pPr>
            <a:lvl2pPr marL="91440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▫"/>
              <a:defRPr sz="2000">
                <a:solidFill>
                  <a:srgbClr val="FFFFFF"/>
                </a:solidFill>
              </a:defRPr>
            </a:lvl2pPr>
            <a:lvl3pPr marL="137160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marL="182880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marL="228600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marL="274320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marL="320040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marL="365760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marL="411480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7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63C868E-D789-470C-9AD8-E62B4BE68500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4986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8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9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42DE3E8-3C7E-43C9-9171-468C74442ED7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6935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4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5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84170A6-1D9D-4EBB-8445-1E717F6732CD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0251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3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4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62570E4-9A45-457A-8F78-6D6212DB1096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0215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7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2D753E3-24A8-4ECD-9CB7-A64142992292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2832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7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2FE82269-AF40-4860-9CB3-6D9F7ADECD64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457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5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2B260E6-952A-4D5E-AE4E-5AA625E7189C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8362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20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5" name="Google Shape;9;p20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6" name="Google Shape;10;p2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7583605-5C2A-4018-8F2F-042A925B39EF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44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20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40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9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2"/>
          </p:nvPr>
        </p:nvSpPr>
        <p:spPr>
          <a:xfrm>
            <a:off x="3679388" y="1773300"/>
            <a:ext cx="24099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0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91;p10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/>
          <p:nvPr/>
        </p:nvSpPr>
        <p:spPr>
          <a:xfrm>
            <a:off x="0" y="4294550"/>
            <a:ext cx="9144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2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ts val="3000"/>
              <a:buFont typeface="Nixie One"/>
              <a:buChar char="▪"/>
              <a:defRPr sz="30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1693817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39A7-8937-473F-920C-ADA528B0003C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64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20"/>
          <p:cNvSpPr txBox="1"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7;p20"/>
          <p:cNvSpPr txBox="1"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8;p20"/>
          <p:cNvSpPr txBox="1">
            <a:spLocks noGrp="1"/>
          </p:cNvSpPr>
          <p:nvPr>
            <p:ph type="dt" idx="10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1029" name="Google Shape;9;p20"/>
          <p:cNvSpPr txBox="1">
            <a:spLocks noGrp="1"/>
          </p:cNvSpPr>
          <p:nvPr>
            <p:ph type="ftr" idx="11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kern="1200">
              <a:ea typeface="+mn-ea"/>
            </a:endParaRPr>
          </a:p>
        </p:txBody>
      </p:sp>
      <p:sp>
        <p:nvSpPr>
          <p:cNvPr id="1030" name="Google Shape;10;p20"/>
          <p:cNvSpPr txBox="1">
            <a:spLocks noGrp="1"/>
          </p:cNvSpPr>
          <p:nvPr>
            <p:ph type="sldNum" idx="12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41CBC03-4922-45C8-B3D9-923C8266FD78}" type="slidenum">
              <a:rPr lang="ru-RU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6196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57175" indent="-257175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557213" lvl="1" indent="-21431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857250" lvl="2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200150" lvl="3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1543050" lvl="4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ttek.ru/applicants/inklyuzivnoe-obrazovanie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ttek.ru/applicants/inklyuzivnoe-obrazovanie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ttek.ru/about/news/1282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../media/image75.jpeg"/><Relationship Id="rId34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6" Type="http://schemas.microsoft.com/office/2007/relationships/hdphoto" Target="../media/hdphoto1.wdp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NULL"/><Relationship Id="rId15" Type="http://schemas.openxmlformats.org/officeDocument/2006/relationships/image" Target="../media/image80.png"/><Relationship Id="rId23" Type="http://schemas.openxmlformats.org/officeDocument/2006/relationships/image" Target="../media/image82.png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81.png"/><Relationship Id="rId31" Type="http://schemas.openxmlformats.org/officeDocument/2006/relationships/image" Target="../media/image85.png"/><Relationship Id="rId4" Type="http://schemas.openxmlformats.org/officeDocument/2006/relationships/image" Target="../media/image76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../media/image83.png"/><Relationship Id="rId30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mc-spo.ru/netcat_files/AtlasProfessions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919000" y="-1"/>
            <a:ext cx="7411500" cy="140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ГАПОУ СО «НИЖНЕТАГИЛЬСКИЙ ТОРГОВО – ЭКОНОМИЧЕСКИЙ КОЛЛЕДЖ» </a:t>
            </a:r>
            <a:endParaRPr sz="213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3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1969 - </a:t>
            </a:r>
            <a:r>
              <a:rPr lang="ru-RU" sz="2430" b="1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2022</a:t>
            </a:r>
            <a:r>
              <a:rPr lang="ru-RU" sz="2029" b="1" dirty="0">
                <a:latin typeface="EB Garamond"/>
                <a:ea typeface="EB Garamond"/>
                <a:cs typeface="EB Garamond"/>
                <a:sym typeface="EB Garamond"/>
              </a:rPr>
              <a:t/>
            </a:r>
            <a:br>
              <a:rPr lang="ru-RU" sz="2029" b="1" dirty="0">
                <a:latin typeface="EB Garamond"/>
                <a:ea typeface="EB Garamond"/>
                <a:cs typeface="EB Garamond"/>
                <a:sym typeface="EB Garamond"/>
              </a:rPr>
            </a:br>
            <a:endParaRPr sz="1000"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6075"/>
            <a:ext cx="9144000" cy="37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1360" t="32172" r="10434" b="27459"/>
          <a:stretch>
            <a:fillRect/>
          </a:stretch>
        </p:blipFill>
        <p:spPr bwMode="auto">
          <a:xfrm>
            <a:off x="224853" y="1056807"/>
            <a:ext cx="5789951" cy="226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88168" y="185737"/>
            <a:ext cx="5834921" cy="871070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Образование по самым востребованным специальностям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>
                <a:latin typeface="Arial" charset="0"/>
                <a:ea typeface="+mn-ea"/>
                <a:cs typeface="Arial" charset="0"/>
                <a:sym typeface="Arial" charset="0"/>
              </a:rPr>
              <a:t>можно </a:t>
            </a: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получить в ГАПОУ СО «Нижнетагильский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торгово-экономический колледж»:</a:t>
            </a:r>
            <a:endParaRPr lang="ru-RU" sz="1350" b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1823" t="25410" r="10550" b="34836"/>
          <a:stretch>
            <a:fillRect/>
          </a:stretch>
        </p:blipFill>
        <p:spPr bwMode="auto">
          <a:xfrm>
            <a:off x="3316574" y="2962431"/>
            <a:ext cx="5598827" cy="218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74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Grp="1"/>
          </p:cNvSpPr>
          <p:nvPr>
            <p:ph type="title"/>
          </p:nvPr>
        </p:nvSpPr>
        <p:spPr>
          <a:xfrm>
            <a:off x="330994" y="1"/>
            <a:ext cx="7179080" cy="8120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2700" b="1" dirty="0">
                <a:latin typeface="Arial" charset="0"/>
                <a:cs typeface="Arial" charset="0"/>
              </a:rPr>
              <a:t>СПЕЦИАЛЬНЫЕ УСЛОВИЯ в НТТЭК</a:t>
            </a:r>
            <a:endParaRPr lang="ru-RU" sz="2700" dirty="0">
              <a:latin typeface="Arial" charset="0"/>
              <a:cs typeface="Arial" charset="0"/>
            </a:endParaRPr>
          </a:p>
        </p:txBody>
      </p:sp>
      <p:sp>
        <p:nvSpPr>
          <p:cNvPr id="20483" name="Text Box 3"/>
          <p:cNvSpPr txBox="1">
            <a:spLocks noGrp="1"/>
          </p:cNvSpPr>
          <p:nvPr>
            <p:ph type="body" idx="1"/>
          </p:nvPr>
        </p:nvSpPr>
        <p:spPr>
          <a:xfrm>
            <a:off x="102355" y="2900597"/>
            <a:ext cx="5350318" cy="1124263"/>
          </a:xfrm>
        </p:spPr>
        <p:txBody>
          <a:bodyPr>
            <a:normAutofit fontScale="92500"/>
          </a:bodyPr>
          <a:lstStyle/>
          <a:p>
            <a:pPr marL="134541" indent="0" algn="ctr">
              <a:buNone/>
            </a:pPr>
            <a:r>
              <a:rPr lang="ru-RU" sz="2100" b="1" dirty="0"/>
              <a:t>Вывески с наименованием организации на контрастном фоне, выполненные рельефно-точечным шрифтом Брайля</a:t>
            </a:r>
          </a:p>
        </p:txBody>
      </p:sp>
      <p:pic>
        <p:nvPicPr>
          <p:cNvPr id="4098" name="Picture 2" descr="C:\Users\ФГОУ СПО НТТЭК\Desktop\Отдел инклюзивного образования\Доступная среда\Фотоальбом НТТЭК\1.jpg"/>
          <p:cNvPicPr>
            <a:picLocks noChangeAspect="1" noChangeArrowheads="1"/>
          </p:cNvPicPr>
          <p:nvPr/>
        </p:nvPicPr>
        <p:blipFill>
          <a:blip r:embed="rId2"/>
          <a:srcRect l="8484" t="22951" r="7049" b="2459"/>
          <a:stretch>
            <a:fillRect/>
          </a:stretch>
        </p:blipFill>
        <p:spPr bwMode="auto">
          <a:xfrm>
            <a:off x="2980466" y="812006"/>
            <a:ext cx="2936696" cy="1944974"/>
          </a:xfrm>
          <a:prstGeom prst="rect">
            <a:avLst/>
          </a:prstGeom>
          <a:noFill/>
        </p:spPr>
      </p:pic>
      <p:pic>
        <p:nvPicPr>
          <p:cNvPr id="4101" name="Picture 5" descr="9"/>
          <p:cNvPicPr>
            <a:picLocks noChangeAspect="1" noChangeArrowheads="1"/>
          </p:cNvPicPr>
          <p:nvPr/>
        </p:nvPicPr>
        <p:blipFill>
          <a:blip r:embed="rId3"/>
          <a:srcRect t="9560" r="5426" b="6149"/>
          <a:stretch>
            <a:fillRect/>
          </a:stretch>
        </p:blipFill>
        <p:spPr bwMode="auto">
          <a:xfrm>
            <a:off x="102355" y="812006"/>
            <a:ext cx="2878112" cy="194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623" y="1905816"/>
            <a:ext cx="3116900" cy="23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/>
          </p:cNvSpPr>
          <p:nvPr/>
        </p:nvSpPr>
        <p:spPr bwMode="auto">
          <a:xfrm>
            <a:off x="4009342" y="4242216"/>
            <a:ext cx="5059181" cy="5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257175" algn="r" defTabSz="685800" eaLnBrk="0" fontAlgn="base" hangingPunct="0">
              <a:lnSpc>
                <a:spcPct val="90000"/>
              </a:lnSpc>
              <a:spcBef>
                <a:spcPts val="750"/>
              </a:spcBef>
              <a:buSzPts val="1800"/>
              <a:defRPr/>
            </a:pPr>
            <a:r>
              <a:rPr lang="ru-RU" sz="2100" b="1" dirty="0">
                <a:sym typeface="Arial" charset="0"/>
              </a:rPr>
              <a:t>Тактильный стенд с планом здания</a:t>
            </a:r>
            <a:endParaRPr lang="ru-RU" sz="2100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Grp="1"/>
          </p:cNvSpPr>
          <p:nvPr>
            <p:ph type="title"/>
          </p:nvPr>
        </p:nvSpPr>
        <p:spPr>
          <a:xfrm>
            <a:off x="330994" y="1"/>
            <a:ext cx="7179080" cy="8120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2700" b="1" dirty="0">
                <a:latin typeface="Arial" charset="0"/>
                <a:cs typeface="Arial" charset="0"/>
              </a:rPr>
              <a:t>СПЕЦИАЛЬНЫЕ УСЛОВИЯ в НТТЭК</a:t>
            </a:r>
            <a:endParaRPr lang="ru-RU" sz="2700" dirty="0">
              <a:latin typeface="Arial" charset="0"/>
              <a:cs typeface="Arial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9" name="Text Box 3"/>
          <p:cNvSpPr txBox="1">
            <a:spLocks/>
          </p:cNvSpPr>
          <p:nvPr/>
        </p:nvSpPr>
        <p:spPr bwMode="auto">
          <a:xfrm>
            <a:off x="1479752" y="4089797"/>
            <a:ext cx="5059181" cy="5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257175" algn="ctr" defTabSz="685800" eaLnBrk="0" fontAlgn="base" hangingPunct="0">
              <a:lnSpc>
                <a:spcPct val="90000"/>
              </a:lnSpc>
              <a:spcBef>
                <a:spcPts val="750"/>
              </a:spcBef>
              <a:buSzPts val="1800"/>
              <a:defRPr/>
            </a:pPr>
            <a:r>
              <a:rPr lang="ru-RU" sz="2100" b="1" dirty="0">
                <a:sym typeface="Arial" charset="0"/>
              </a:rPr>
              <a:t>Входная группа здания столовой</a:t>
            </a:r>
            <a:endParaRPr lang="ru-RU" sz="2100" dirty="0"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127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94" y="812006"/>
            <a:ext cx="2458641" cy="327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5"/>
          <p:cNvPicPr>
            <a:picLocks noChangeAspect="1" noChangeArrowheads="1"/>
          </p:cNvPicPr>
          <p:nvPr/>
        </p:nvPicPr>
        <p:blipFill>
          <a:blip r:embed="rId3"/>
          <a:srcRect b="6771"/>
          <a:stretch>
            <a:fillRect/>
          </a:stretch>
        </p:blipFill>
        <p:spPr bwMode="auto">
          <a:xfrm>
            <a:off x="2871787" y="812006"/>
            <a:ext cx="4718293" cy="327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8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Grp="1"/>
          </p:cNvSpPr>
          <p:nvPr>
            <p:ph type="title"/>
          </p:nvPr>
        </p:nvSpPr>
        <p:spPr>
          <a:xfrm>
            <a:off x="330994" y="1"/>
            <a:ext cx="7179080" cy="8120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2700" b="1" dirty="0">
                <a:latin typeface="Arial" charset="0"/>
                <a:cs typeface="Arial" charset="0"/>
              </a:rPr>
              <a:t>СПЕЦИАЛЬНЫЕ УСЛОВИЯ в НТТЭК</a:t>
            </a:r>
            <a:endParaRPr lang="ru-RU" sz="2700" dirty="0">
              <a:latin typeface="Arial" charset="0"/>
              <a:cs typeface="Arial" charset="0"/>
            </a:endParaRPr>
          </a:p>
        </p:txBody>
      </p:sp>
      <p:pic>
        <p:nvPicPr>
          <p:cNvPr id="5122" name="Picture 2" descr="11"/>
          <p:cNvPicPr>
            <a:picLocks noChangeAspect="1" noChangeArrowheads="1"/>
          </p:cNvPicPr>
          <p:nvPr/>
        </p:nvPicPr>
        <p:blipFill>
          <a:blip r:embed="rId2"/>
          <a:srcRect b="5567"/>
          <a:stretch>
            <a:fillRect/>
          </a:stretch>
        </p:blipFill>
        <p:spPr bwMode="auto">
          <a:xfrm>
            <a:off x="139870" y="759932"/>
            <a:ext cx="2985294" cy="37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5125" name="Picture 5" descr="569CEA86-E4FA-49FF-B4B7-D311FD88DF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0563" y="759932"/>
            <a:ext cx="2824426" cy="3766181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/>
          </p:cNvSpPr>
          <p:nvPr/>
        </p:nvSpPr>
        <p:spPr bwMode="auto">
          <a:xfrm>
            <a:off x="4009342" y="4273153"/>
            <a:ext cx="5059181" cy="5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257175" algn="r" defTabSz="685800" eaLnBrk="0" fontAlgn="base" hangingPunct="0">
              <a:lnSpc>
                <a:spcPct val="90000"/>
              </a:lnSpc>
              <a:spcBef>
                <a:spcPts val="750"/>
              </a:spcBef>
              <a:buSzPts val="1800"/>
              <a:defRPr/>
            </a:pPr>
            <a:r>
              <a:rPr lang="ru-RU" sz="2100" b="1" dirty="0">
                <a:sym typeface="Arial" charset="0"/>
              </a:rPr>
              <a:t>Пандусы на путях перемещения</a:t>
            </a:r>
            <a:endParaRPr lang="ru-RU" sz="2100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Grp="1"/>
          </p:cNvSpPr>
          <p:nvPr>
            <p:ph type="title"/>
          </p:nvPr>
        </p:nvSpPr>
        <p:spPr>
          <a:xfrm>
            <a:off x="330994" y="1"/>
            <a:ext cx="7179080" cy="8120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2700" b="1" dirty="0">
                <a:latin typeface="Arial" charset="0"/>
                <a:cs typeface="Arial" charset="0"/>
              </a:rPr>
              <a:t>СПЕЦИАЛЬНЫЕ УСЛОВИЯ в НТТЭК</a:t>
            </a:r>
            <a:endParaRPr lang="ru-RU" sz="2700" dirty="0">
              <a:latin typeface="Arial" charset="0"/>
              <a:cs typeface="Arial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" y="56035"/>
            <a:ext cx="13856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9" name="Text Box 3"/>
          <p:cNvSpPr txBox="1">
            <a:spLocks/>
          </p:cNvSpPr>
          <p:nvPr/>
        </p:nvSpPr>
        <p:spPr bwMode="auto">
          <a:xfrm>
            <a:off x="330994" y="4273153"/>
            <a:ext cx="6616947" cy="5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42900" indent="-257175" algn="ctr" defTabSz="685800" eaLnBrk="0" fontAlgn="base" hangingPunct="0">
              <a:lnSpc>
                <a:spcPct val="90000"/>
              </a:lnSpc>
              <a:spcBef>
                <a:spcPts val="750"/>
              </a:spcBef>
              <a:buSzPts val="1800"/>
              <a:defRPr/>
            </a:pPr>
            <a:r>
              <a:rPr lang="ru-RU" sz="2100" b="1" dirty="0">
                <a:sym typeface="Arial" charset="0"/>
              </a:rPr>
              <a:t>Санитарно-гигиенические комнаты для </a:t>
            </a:r>
            <a:r>
              <a:rPr lang="ru-RU" sz="2100" b="1" dirty="0" err="1">
                <a:sym typeface="Arial" charset="0"/>
              </a:rPr>
              <a:t>маломобильных</a:t>
            </a:r>
            <a:r>
              <a:rPr lang="ru-RU" sz="2100" b="1" dirty="0">
                <a:sym typeface="Arial" charset="0"/>
              </a:rPr>
              <a:t> граждан</a:t>
            </a:r>
            <a:endParaRPr lang="ru-RU" sz="2100" dirty="0"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39938" name="Picture 2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94" y="679848"/>
            <a:ext cx="4800600" cy="359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22"/>
          <p:cNvPicPr>
            <a:picLocks noChangeAspect="1" noChangeArrowheads="1"/>
          </p:cNvPicPr>
          <p:nvPr/>
        </p:nvPicPr>
        <p:blipFill>
          <a:blip r:embed="rId3"/>
          <a:srcRect t="5128" b="5128"/>
          <a:stretch>
            <a:fillRect/>
          </a:stretch>
        </p:blipFill>
        <p:spPr bwMode="auto">
          <a:xfrm>
            <a:off x="5201451" y="995305"/>
            <a:ext cx="2454776" cy="328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8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Grp="1"/>
          </p:cNvSpPr>
          <p:nvPr>
            <p:ph type="title"/>
          </p:nvPr>
        </p:nvSpPr>
        <p:spPr>
          <a:xfrm>
            <a:off x="330994" y="1"/>
            <a:ext cx="7179080" cy="8120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2700" b="1" dirty="0">
                <a:latin typeface="Arial" charset="0"/>
                <a:cs typeface="Arial" charset="0"/>
              </a:rPr>
              <a:t>СПЕЦИАЛЬНЫЕ УСЛОВИЯ в НТТЭК</a:t>
            </a:r>
            <a:endParaRPr lang="ru-RU" sz="2700" dirty="0">
              <a:latin typeface="Arial" charset="0"/>
              <a:cs typeface="Arial" charset="0"/>
            </a:endParaRPr>
          </a:p>
        </p:txBody>
      </p:sp>
      <p:sp>
        <p:nvSpPr>
          <p:cNvPr id="20483" name="Text Box 3"/>
          <p:cNvSpPr txBox="1">
            <a:spLocks noGrp="1"/>
          </p:cNvSpPr>
          <p:nvPr>
            <p:ph type="body" idx="1"/>
          </p:nvPr>
        </p:nvSpPr>
        <p:spPr>
          <a:xfrm>
            <a:off x="330994" y="2083633"/>
            <a:ext cx="5912234" cy="749508"/>
          </a:xfrm>
        </p:spPr>
        <p:txBody>
          <a:bodyPr>
            <a:normAutofit/>
          </a:bodyPr>
          <a:lstStyle/>
          <a:p>
            <a:pPr marL="266700" indent="-2667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ru-RU" sz="2100" dirty="0"/>
              <a:t>создан для обеспечения профессионального </a:t>
            </a:r>
          </a:p>
          <a:p>
            <a:pPr marL="266700" indent="-26670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ru-RU" sz="2100" dirty="0"/>
              <a:t>образования лиц с ОВЗ</a:t>
            </a:r>
            <a:endParaRPr lang="ru-RU" sz="2100" dirty="0">
              <a:latin typeface="Arial" charset="0"/>
              <a:cs typeface="Arial" charset="0"/>
            </a:endParaRPr>
          </a:p>
        </p:txBody>
      </p:sp>
      <p:pic>
        <p:nvPicPr>
          <p:cNvPr id="6146" name="Picture 2" descr="C:\Users\ФГОУ СПО НТТЭК\Desktop\Документы Рыбниковой\Мое 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3229" y="1041641"/>
            <a:ext cx="2083984" cy="2083984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30994" y="740374"/>
            <a:ext cx="5633491" cy="1159631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Отдел инклюзивного образования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(отдел </a:t>
            </a:r>
            <a:r>
              <a:rPr lang="ru-RU" sz="2400" b="1" i="1" kern="1200" dirty="0" err="1">
                <a:latin typeface="Arial" charset="0"/>
                <a:ea typeface="+mn-ea"/>
                <a:cs typeface="Arial" charset="0"/>
                <a:sym typeface="Arial" charset="0"/>
              </a:rPr>
              <a:t>ИнО</a:t>
            </a: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)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993" y="3242241"/>
            <a:ext cx="31601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Рыбникова Юлия Викторовна</a:t>
            </a:r>
            <a:r>
              <a:rPr lang="ru-RU" sz="1500" kern="1200" dirty="0">
                <a:latin typeface="Arial" charset="0"/>
                <a:ea typeface="+mn-ea"/>
                <a:cs typeface="Arial" charset="0"/>
                <a:sym typeface="Arial" charset="0"/>
              </a:rPr>
              <a:t>,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kern="1200" dirty="0">
                <a:latin typeface="Arial" charset="0"/>
                <a:ea typeface="+mn-ea"/>
                <a:cs typeface="Arial" charset="0"/>
                <a:sym typeface="Arial" charset="0"/>
              </a:rPr>
              <a:t>заведующий отделом </a:t>
            </a:r>
            <a:r>
              <a:rPr lang="ru-RU" sz="1500" kern="1200" dirty="0" err="1">
                <a:latin typeface="Arial" charset="0"/>
                <a:ea typeface="+mn-ea"/>
                <a:cs typeface="Arial" charset="0"/>
                <a:sym typeface="Arial" charset="0"/>
              </a:rPr>
              <a:t>ИнО</a:t>
            </a:r>
            <a:endParaRPr lang="ru-RU" sz="150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6083" y="3507699"/>
            <a:ext cx="5629917" cy="865682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Положение об инклюзивном образовании инвалидов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и лиц с ОВЗ</a:t>
            </a:r>
            <a:r>
              <a:rPr lang="ru-RU" sz="1350" b="1" kern="1200" dirty="0">
                <a:latin typeface="Arial" charset="0"/>
                <a:ea typeface="+mn-ea"/>
                <a:cs typeface="Arial" charset="0"/>
                <a:sym typeface="Arial" charset="0"/>
              </a:rPr>
              <a:t> в ГАПОУ СО «НТТЭК» можно скачать по ссылке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latin typeface="Arial" charset="0"/>
                <a:ea typeface="+mn-ea"/>
                <a:cs typeface="Arial" charset="0"/>
                <a:sym typeface="Arial" charset="0"/>
                <a:hlinkClick r:id="rId3"/>
              </a:rPr>
              <a:t>https://nttek.ru/applicants/inklyuzivnoe-obrazovanie/</a:t>
            </a:r>
            <a:endParaRPr lang="ru-RU" sz="1350" b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3725" y="3655219"/>
            <a:ext cx="1914525" cy="1343025"/>
          </a:xfrm>
          <a:prstGeom prst="rect">
            <a:avLst/>
          </a:prstGeom>
          <a:noFill/>
        </p:spPr>
      </p:pic>
      <p:sp>
        <p:nvSpPr>
          <p:cNvPr id="22531" name="Text Box 3"/>
          <p:cNvSpPr txBox="1">
            <a:spLocks noGrp="1"/>
          </p:cNvSpPr>
          <p:nvPr>
            <p:ph type="body" idx="1"/>
          </p:nvPr>
        </p:nvSpPr>
        <p:spPr>
          <a:xfrm>
            <a:off x="330994" y="1337873"/>
            <a:ext cx="8527256" cy="2675744"/>
          </a:xfrm>
        </p:spPr>
        <p:txBody>
          <a:bodyPr>
            <a:noAutofit/>
          </a:bodyPr>
          <a:lstStyle/>
          <a:p>
            <a:r>
              <a:rPr lang="ru-RU" sz="2100" i="1" dirty="0"/>
              <a:t>введены в штат должности педагога-психолога, социального педагога, специалиста по специальным техническим и программным средствам обучения;</a:t>
            </a:r>
            <a:endParaRPr lang="ru-RU" sz="2100" dirty="0"/>
          </a:p>
          <a:p>
            <a:r>
              <a:rPr lang="ru-RU" sz="2100" i="1" dirty="0"/>
              <a:t>регулярно осуществляется дополнительная подготовка педагогических работников с целью получения знаний о психофизиологических особенностях инвалидов и лиц с ограниченными возможностями здоровья, специфике приема-передачи учебной информации с учетом различных нарушений функций организма человека;</a:t>
            </a:r>
            <a:endParaRPr lang="ru-RU" sz="2100" dirty="0">
              <a:latin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4486" y="89062"/>
            <a:ext cx="5633491" cy="750094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СПЕЦИАЛЬНЫЕ УСЛОВИЯ в НТТЭК: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3725" y="3655219"/>
            <a:ext cx="1914525" cy="1343025"/>
          </a:xfrm>
          <a:prstGeom prst="rect">
            <a:avLst/>
          </a:prstGeom>
          <a:noFill/>
        </p:spPr>
      </p:pic>
      <p:sp>
        <p:nvSpPr>
          <p:cNvPr id="22531" name="Text Box 3"/>
          <p:cNvSpPr txBox="1">
            <a:spLocks noGrp="1"/>
          </p:cNvSpPr>
          <p:nvPr>
            <p:ph type="body" idx="1"/>
          </p:nvPr>
        </p:nvSpPr>
        <p:spPr>
          <a:xfrm>
            <a:off x="330994" y="1202961"/>
            <a:ext cx="8527256" cy="3372787"/>
          </a:xfrm>
        </p:spPr>
        <p:txBody>
          <a:bodyPr>
            <a:noAutofit/>
          </a:bodyPr>
          <a:lstStyle/>
          <a:p>
            <a:r>
              <a:rPr lang="ru-RU" sz="2100" i="1" dirty="0"/>
              <a:t>обеспечена информационная открытость колледжа для инвалидов и лиц с ограниченными возможностями здоровья и их родителей, </a:t>
            </a:r>
          </a:p>
          <a:p>
            <a:r>
              <a:rPr lang="ru-RU" sz="2100" i="1" dirty="0"/>
              <a:t>на сайте Колледжа создан специальный раздел </a:t>
            </a:r>
          </a:p>
          <a:p>
            <a:pPr>
              <a:buNone/>
            </a:pPr>
            <a:r>
              <a:rPr lang="ru-RU" sz="2100" i="1" dirty="0"/>
              <a:t>   «Доступная среда» </a:t>
            </a:r>
          </a:p>
          <a:p>
            <a:pPr>
              <a:buNone/>
            </a:pPr>
            <a:r>
              <a:rPr lang="ru-RU" sz="2100" i="1" dirty="0"/>
              <a:t>  (</a:t>
            </a:r>
            <a:r>
              <a:rPr lang="en-US" sz="2100" i="1" dirty="0">
                <a:hlinkClick r:id="rId3"/>
              </a:rPr>
              <a:t>https://nttek.ru/applicants/inklyuzivnoe-obrazovanie/</a:t>
            </a:r>
            <a:r>
              <a:rPr lang="ru-RU" sz="2100" i="1" dirty="0"/>
              <a:t>), </a:t>
            </a:r>
          </a:p>
          <a:p>
            <a:pPr>
              <a:buNone/>
            </a:pPr>
            <a:r>
              <a:rPr lang="ru-RU" sz="2100" i="1" dirty="0"/>
              <a:t>   отражающий наличие специальных условий для получения образования обучающимися с ОВЗ, инвалидами.</a:t>
            </a:r>
            <a:endParaRPr lang="ru-RU" sz="21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4486" y="89062"/>
            <a:ext cx="5633491" cy="750094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СПЕЦИАЛЬНЫЕ УСЛОВИЯ в НТТЭК: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9573" y="3655219"/>
            <a:ext cx="1914525" cy="1343025"/>
          </a:xfrm>
          <a:prstGeom prst="rect">
            <a:avLst/>
          </a:prstGeom>
          <a:noFill/>
        </p:spPr>
      </p:pic>
      <p:sp>
        <p:nvSpPr>
          <p:cNvPr id="22531" name="Text Box 3"/>
          <p:cNvSpPr txBox="1">
            <a:spLocks noGrp="1"/>
          </p:cNvSpPr>
          <p:nvPr>
            <p:ph type="body" idx="1"/>
          </p:nvPr>
        </p:nvSpPr>
        <p:spPr>
          <a:xfrm>
            <a:off x="1" y="1056806"/>
            <a:ext cx="8527256" cy="3563912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осуществлена адаптация образовательных программ и учебно-методического обеспечения образовательного процесса для обучающихся с ОВЗ и инвалидов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в том числе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включены в вариативную часть программ СПО адаптационные дисциплины «Введение в специальность», «Эффективное трудоустройство»,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осуществляется выбор методов обучения, исходя из их доступности,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обучающиеся обеспечены печатными и электронными образовательными ресурсами в формах, адаптированных к ограничениям их здоровья,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осуществляется выбор мест прохождения практики с учетом требований их доступности,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текущий контроль успеваемости, промежуточной и государственной итоговой аттестации проводится с учетом особенностей нарушений функций организма, 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при необходимости разрабатываются индивидуальные учебные планы и индивидуальные графики,</a:t>
            </a:r>
          </a:p>
          <a:p>
            <a:pPr lvl="1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осуществляется подготовка к трудоустройству и содействие трудоустройству выпускников.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4486" y="89062"/>
            <a:ext cx="5633491" cy="750094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Arial" charset="0"/>
                <a:ea typeface="+mn-ea"/>
                <a:cs typeface="Arial" charset="0"/>
                <a:sym typeface="Arial" charset="0"/>
              </a:rPr>
              <a:t>СПЕЦИАЛЬНЫЕ УСЛОВИЯ в НТТЭК: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45246" t="31557" r="24783" b="40164"/>
          <a:stretch>
            <a:fillRect/>
          </a:stretch>
        </p:blipFill>
        <p:spPr bwMode="auto">
          <a:xfrm>
            <a:off x="6641977" y="3778237"/>
            <a:ext cx="1981856" cy="105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0" name="Прямоугольник 9"/>
          <p:cNvSpPr>
            <a:spLocks noChangeArrowheads="1"/>
          </p:cNvSpPr>
          <p:nvPr/>
        </p:nvSpPr>
        <p:spPr bwMode="auto">
          <a:xfrm>
            <a:off x="365367" y="3102964"/>
            <a:ext cx="67512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>
                <a:latin typeface="Arial" charset="0"/>
                <a:ea typeface="+mn-ea"/>
                <a:cs typeface="Arial" charset="0"/>
                <a:sym typeface="Arial" charset="0"/>
              </a:rPr>
              <a:t>Подготовка осуществляется национальными и региональными тренерами, экспертами.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Ежегодно студенты НТТЭК становятся победителями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и призерами «</a:t>
            </a:r>
            <a:r>
              <a:rPr lang="ru-RU" sz="1800" kern="1200" dirty="0" err="1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Абилимпикс</a:t>
            </a:r>
            <a:r>
              <a:rPr lang="ru-RU" sz="1800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»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  <a:hlinkClick r:id="rId3"/>
              </a:rPr>
              <a:t>https://nttek.ru/about/news/1282/</a:t>
            </a:r>
            <a:endParaRPr lang="ru-RU" sz="1800" kern="1200" dirty="0">
              <a:latin typeface="Times New Roman" pitchFamily="18" charset="0"/>
              <a:ea typeface="+mn-ea"/>
              <a:cs typeface="Times New Roman" pitchFamily="18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kern="1200" dirty="0">
              <a:latin typeface="Times New Roman" pitchFamily="18" charset="0"/>
              <a:ea typeface="+mn-ea"/>
              <a:cs typeface="Times New Roman" pitchFamily="18" charset="0"/>
              <a:sym typeface="Arial" charset="0"/>
            </a:endParaRPr>
          </a:p>
        </p:txBody>
      </p:sp>
      <p:pic>
        <p:nvPicPr>
          <p:cNvPr id="6" name="Picture 2" descr="C:\Users\ФГОУ СПО НТТЭК\Desktop\Отдел инклюзивного образования\Абилимпикс\Абилимпикс.jpg"/>
          <p:cNvPicPr>
            <a:picLocks noChangeAspect="1" noChangeArrowheads="1"/>
          </p:cNvPicPr>
          <p:nvPr/>
        </p:nvPicPr>
        <p:blipFill>
          <a:blip r:embed="rId4" cstate="print"/>
          <a:srcRect l="28027" t="21679" r="27295" b="20703"/>
          <a:stretch>
            <a:fillRect/>
          </a:stretch>
        </p:blipFill>
        <p:spPr bwMode="auto">
          <a:xfrm>
            <a:off x="153033" y="137009"/>
            <a:ext cx="1195076" cy="1155893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8108" y="933139"/>
            <a:ext cx="6588443" cy="1991198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ПОДГОТОВКА К УЧАСТИЮ 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в Региональном и Национальном 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чемпионатах профессионального мастерства 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среди инвалидов и лиц с ОВЗ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kern="1200" dirty="0">
                <a:latin typeface="Times New Roman" pitchFamily="18" charset="0"/>
                <a:ea typeface="+mn-ea"/>
                <a:cs typeface="Times New Roman" pitchFamily="18" charset="0"/>
                <a:sym typeface="Arial" charset="0"/>
              </a:rPr>
              <a:t>«АБИЛИМПИКС»</a:t>
            </a: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66700" indent="-266700"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2400" b="1" i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/>
          <p:nvPr/>
        </p:nvSpPr>
        <p:spPr>
          <a:xfrm>
            <a:off x="4479925" y="33338"/>
            <a:ext cx="184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320237" y="33338"/>
            <a:ext cx="6477511" cy="441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Структурные подразделения</a:t>
            </a:r>
            <a:endParaRPr sz="2900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6669" y="33338"/>
            <a:ext cx="2076624" cy="15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98" y="1601972"/>
            <a:ext cx="7449854" cy="392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804" y="1462683"/>
            <a:ext cx="7886700" cy="149686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500" b="1" dirty="0">
                <a:solidFill>
                  <a:srgbClr val="262626"/>
                </a:solidFill>
                <a:latin typeface="Mayak"/>
                <a:cs typeface="Arial" charset="0"/>
              </a:rPr>
              <a:t>Отдел инклюзивного образования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500" b="1" dirty="0">
                <a:solidFill>
                  <a:srgbClr val="262626"/>
                </a:solidFill>
                <a:latin typeface="Mayak"/>
                <a:cs typeface="Arial" charset="0"/>
              </a:rPr>
              <a:t>ГАПОУ СО «Нижнетагильский торгово-экономический колледж»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sz="150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350" dirty="0">
                <a:solidFill>
                  <a:srgbClr val="262626"/>
                </a:solidFill>
                <a:latin typeface="Mayak"/>
                <a:cs typeface="Arial" charset="0"/>
              </a:rPr>
              <a:t>Адрес: Свердловская обл., г. Нижний Тагил, пр. Ленина, д. 2А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350" dirty="0">
                <a:solidFill>
                  <a:srgbClr val="262626"/>
                </a:solidFill>
                <a:latin typeface="Mayak"/>
                <a:cs typeface="Arial" charset="0"/>
              </a:rPr>
              <a:t>Тел. +7(3435) 41-91-64</a:t>
            </a:r>
            <a:endParaRPr lang="en-US" sz="135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350" dirty="0">
                <a:solidFill>
                  <a:srgbClr val="262626"/>
                </a:solidFill>
                <a:latin typeface="Mayak"/>
                <a:cs typeface="Arial" charset="0"/>
              </a:rPr>
              <a:t>Сайт: https://nttek.ru</a:t>
            </a:r>
            <a:endParaRPr lang="ru-RU" sz="1350" dirty="0">
              <a:solidFill>
                <a:srgbClr val="404040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sz="105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sz="105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500" b="1" dirty="0">
                <a:solidFill>
                  <a:srgbClr val="262626"/>
                </a:solidFill>
                <a:latin typeface="Mayak"/>
                <a:cs typeface="Arial" charset="0"/>
              </a:rPr>
              <a:t>Рыбникова Юлия Викторовна</a:t>
            </a:r>
            <a:r>
              <a:rPr lang="ru-RU" sz="1500" dirty="0">
                <a:solidFill>
                  <a:srgbClr val="262626"/>
                </a:solidFill>
                <a:latin typeface="Mayak"/>
                <a:cs typeface="Arial" charset="0"/>
              </a:rPr>
              <a:t>, заведующий отделом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sz="1500" dirty="0">
                <a:solidFill>
                  <a:srgbClr val="262626"/>
                </a:solidFill>
                <a:latin typeface="Mayak"/>
                <a:cs typeface="Arial" charset="0"/>
              </a:rPr>
              <a:t>инклюзивного образования, </a:t>
            </a:r>
            <a:r>
              <a:rPr lang="en-US" sz="1500" dirty="0">
                <a:solidFill>
                  <a:srgbClr val="262626"/>
                </a:solidFill>
                <a:latin typeface="Mayak"/>
                <a:cs typeface="Arial" charset="0"/>
              </a:rPr>
              <a:t>rybnikova77@mail.ru</a:t>
            </a:r>
            <a:endParaRPr lang="ru-RU" sz="150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sz="1050" dirty="0">
              <a:solidFill>
                <a:srgbClr val="262626"/>
              </a:solidFill>
              <a:latin typeface="Mayak"/>
              <a:cs typeface="Arial" charset="0"/>
            </a:endParaRPr>
          </a:p>
          <a:p>
            <a:pPr marL="0" indent="0" eaLnBrk="1" hangingPunct="1">
              <a:spcAft>
                <a:spcPct val="0"/>
              </a:spcAft>
            </a:pPr>
            <a:endParaRPr lang="ru-RU" dirty="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6386" name="Заголовок 3"/>
          <p:cNvSpPr txBox="1">
            <a:spLocks noGrp="1"/>
          </p:cNvSpPr>
          <p:nvPr>
            <p:ph type="title"/>
          </p:nvPr>
        </p:nvSpPr>
        <p:spPr>
          <a:xfrm>
            <a:off x="623888" y="653772"/>
            <a:ext cx="7886700" cy="715540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Mayak"/>
                <a:ea typeface="Mayak"/>
                <a:cs typeface="Calibri" pitchFamily="34" charset="0"/>
                <a:sym typeface="Calibri" pitchFamily="34" charset="0"/>
              </a:rPr>
              <a:t>Контакты:</a:t>
            </a:r>
          </a:p>
        </p:txBody>
      </p:sp>
      <p:sp>
        <p:nvSpPr>
          <p:cNvPr id="16388" name="AutoShape 4" descr="VK (компания) — Википедия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050" kern="120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8" name="Picture 17" descr="20191129DekadaInvalidov"/>
          <p:cNvPicPr>
            <a:picLocks noChangeAspect="1" noChangeArrowheads="1"/>
          </p:cNvPicPr>
          <p:nvPr/>
        </p:nvPicPr>
        <p:blipFill>
          <a:blip r:embed="rId2"/>
          <a:srcRect t="12593" r="59157" b="16019"/>
          <a:stretch>
            <a:fillRect/>
          </a:stretch>
        </p:blipFill>
        <p:spPr bwMode="auto">
          <a:xfrm>
            <a:off x="6037290" y="3475194"/>
            <a:ext cx="1514318" cy="110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51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/>
          <p:nvPr/>
        </p:nvSpPr>
        <p:spPr>
          <a:xfrm>
            <a:off x="69223" y="264775"/>
            <a:ext cx="9144000" cy="3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НАПРАВЛЕНИЯ ПОДГОТОВКИ СПЕЦИАЛИСТОВ </a:t>
            </a:r>
            <a:endParaRPr sz="40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СРЕДНЕГО ЗВЕНА</a:t>
            </a:r>
            <a:endParaRPr sz="40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>
            <a:spLocks noGrp="1"/>
          </p:cNvSpPr>
          <p:nvPr>
            <p:ph type="title"/>
          </p:nvPr>
        </p:nvSpPr>
        <p:spPr>
          <a:xfrm>
            <a:off x="0" y="474122"/>
            <a:ext cx="7487100" cy="107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ru-RU" sz="39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Экономическое отделение</a:t>
            </a:r>
            <a:endParaRPr sz="39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1037" y="3080041"/>
            <a:ext cx="3622963" cy="206345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 txBox="1"/>
          <p:nvPr/>
        </p:nvSpPr>
        <p:spPr>
          <a:xfrm>
            <a:off x="394700" y="1628150"/>
            <a:ext cx="8609400" cy="3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38.02.01  </a:t>
            </a:r>
            <a:r>
              <a:rPr lang="ru-RU" sz="18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Экономика и бухгалтерский учет (по отраслям</a:t>
            </a:r>
            <a:r>
              <a:rPr lang="ru-RU" sz="1800" b="1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endParaRPr sz="1800" b="1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– бухгалтер</a:t>
            </a:r>
            <a:endParaRPr sz="1800" b="1" smtClean="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smtClean="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38.02.06  </a:t>
            </a:r>
            <a:r>
              <a:rPr lang="ru-RU" sz="1800" b="1" dirty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Финансы</a:t>
            </a:r>
            <a:endParaRPr sz="1800" b="1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lvl="0">
              <a:lnSpc>
                <a:spcPct val="120000"/>
              </a:lnSpc>
            </a:pPr>
            <a:r>
              <a:rPr lang="ru-RU" sz="1800" dirty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</a:t>
            </a:r>
            <a:r>
              <a:rPr lang="ru-RU" sz="1800" dirty="0" smtClean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– финансист, </a:t>
            </a:r>
            <a:r>
              <a:rPr lang="ru-RU" sz="18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срок обучения 2 года 10 месяцев.</a:t>
            </a:r>
            <a:endParaRPr sz="180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84909" y="2500169"/>
          <a:ext cx="6096000" cy="1024500"/>
        </p:xfrm>
        <a:graphic>
          <a:graphicData uri="http://schemas.openxmlformats.org/drawingml/2006/table">
            <a:tbl>
              <a:tblPr firstRow="1" bandRow="1">
                <a:tableStyleId>{81490BF7-2842-4F3C-87C1-1140EBB18CFF}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91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Срок обучения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1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 9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 11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2 года</a:t>
                      </a:r>
                      <a:r>
                        <a:rPr lang="ru-RU" sz="1600" b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10 месяцев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1 год 10 месяцев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90953" y="1684148"/>
            <a:ext cx="7540800" cy="3158700"/>
          </a:xfrm>
        </p:spPr>
        <p:txBody>
          <a:bodyPr/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09.02.07 Информационные системы и программирование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– специалист по информационным системам,           </a:t>
            </a:r>
          </a:p>
          <a:p>
            <a:pPr lvl="0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срок обучения 3 года 10 месяцев.</a:t>
            </a:r>
            <a:endParaRPr lang="ru-RU" sz="1800" dirty="0"/>
          </a:p>
        </p:txBody>
      </p:sp>
      <p:sp>
        <p:nvSpPr>
          <p:cNvPr id="8" name="Google Shape;269;p27"/>
          <p:cNvSpPr txBox="1">
            <a:spLocks/>
          </p:cNvSpPr>
          <p:nvPr/>
        </p:nvSpPr>
        <p:spPr>
          <a:xfrm>
            <a:off x="0" y="501831"/>
            <a:ext cx="7487100" cy="107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  <a:tabLst/>
              <a:defRPr/>
            </a:pPr>
            <a:r>
              <a:rPr kumimoji="0" lang="ru-RU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Bookman Old Style"/>
                <a:cs typeface="Bookman Old Style"/>
                <a:sym typeface="Bookman Old Style"/>
              </a:rPr>
              <a:t>Экономическое отделение</a:t>
            </a:r>
            <a:endParaRPr kumimoji="0" lang="ru-RU" sz="3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0" name="Google Shape;2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1725" y="2762951"/>
            <a:ext cx="3512275" cy="238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>
            <a:spLocks noGrp="1"/>
          </p:cNvSpPr>
          <p:nvPr>
            <p:ph type="title" idx="4294967295"/>
          </p:nvPr>
        </p:nvSpPr>
        <p:spPr>
          <a:xfrm>
            <a:off x="2232550" y="0"/>
            <a:ext cx="6858000" cy="7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ru-RU" sz="37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Коммерческое отделение</a:t>
            </a:r>
            <a:endParaRPr sz="37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1725" y="2652114"/>
            <a:ext cx="3512275" cy="23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>
            <a:spLocks noGrp="1"/>
          </p:cNvSpPr>
          <p:nvPr>
            <p:ph type="body" idx="1"/>
          </p:nvPr>
        </p:nvSpPr>
        <p:spPr>
          <a:xfrm>
            <a:off x="271500" y="817418"/>
            <a:ext cx="8872500" cy="421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ru-RU" sz="2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38.02.04  Коммерция (по отраслям)  </a:t>
            </a:r>
            <a:endParaRPr sz="2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lnSpc>
                <a:spcPct val="120000"/>
              </a:lnSpc>
              <a:spcBef>
                <a:spcPts val="575"/>
              </a:spcBef>
              <a:buSzPts val="1530"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– менеджер по </a:t>
            </a: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продажам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42.02.01  Реклама – </a:t>
            </a: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набор на базе 9 классов </a:t>
            </a:r>
            <a:endParaRPr lang="ru-RU" sz="1200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</a:t>
            </a: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специалист по </a:t>
            </a: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рекламе,  </a:t>
            </a: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срок обучения 3 года 10 месяцев. </a:t>
            </a:r>
            <a:endParaRPr sz="2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1837" y="1659659"/>
          <a:ext cx="6096000" cy="1076960"/>
        </p:xfrm>
        <a:graphic>
          <a:graphicData uri="http://schemas.openxmlformats.org/drawingml/2006/table">
            <a:tbl>
              <a:tblPr firstRow="1" bandRow="1">
                <a:tableStyleId>{81490BF7-2842-4F3C-87C1-1140EBB18CFF}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Срок обучения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 9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 11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2 года</a:t>
                      </a:r>
                      <a:r>
                        <a:rPr lang="ru-RU" sz="1600" b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10 месяцев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1 год 10 месяцев</a:t>
                      </a:r>
                      <a:endParaRPr lang="ru-RU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446315" cy="7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ru-RU" sz="37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Социально-правовое отделение</a:t>
            </a:r>
            <a:endParaRPr sz="37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598" y="2762951"/>
            <a:ext cx="3512275" cy="23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>
            <a:spLocks noGrp="1"/>
          </p:cNvSpPr>
          <p:nvPr>
            <p:ph type="body" idx="1"/>
          </p:nvPr>
        </p:nvSpPr>
        <p:spPr>
          <a:xfrm>
            <a:off x="271350" y="703075"/>
            <a:ext cx="8872500" cy="4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530"/>
              <a:buNone/>
            </a:pP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40.02.01  Право и организация социального обеспечения</a:t>
            </a: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(набор на базе  9 и 11 классов)</a:t>
            </a:r>
            <a:endParaRPr sz="2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spcBef>
                <a:spcPts val="575"/>
              </a:spcBef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</a:t>
            </a: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– юрист </a:t>
            </a:r>
          </a:p>
          <a:p>
            <a:pPr marL="0" lvl="0" indent="0" algn="l">
              <a:spcBef>
                <a:spcPts val="575"/>
              </a:spcBef>
            </a:pPr>
            <a:endParaRPr lang="ru-RU" sz="2000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spcBef>
                <a:spcPts val="575"/>
              </a:spcBef>
            </a:pPr>
            <a:endParaRPr lang="ru-RU" sz="2000" dirty="0" smtClean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spcBef>
                <a:spcPts val="575"/>
              </a:spcBef>
            </a:pPr>
            <a:endParaRPr sz="2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None/>
            </a:pPr>
            <a:endParaRPr sz="1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2562" y="2437823"/>
          <a:ext cx="5694219" cy="1432560"/>
        </p:xfrm>
        <a:graphic>
          <a:graphicData uri="http://schemas.openxmlformats.org/drawingml/2006/table">
            <a:tbl>
              <a:tblPr firstRow="1" bandRow="1">
                <a:tableStyleId>{81490BF7-2842-4F3C-87C1-1140EBB18CFF}</a:tableStyleId>
              </a:tblPr>
              <a:tblGrid>
                <a:gridCol w="2835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Срок обучения</a:t>
                      </a:r>
                      <a:endParaRPr lang="ru-RU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0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9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(углубленная подготовка)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База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 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(базовая подготовка)</a:t>
                      </a:r>
                      <a:endParaRPr lang="ru-RU" sz="16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3 года 10 месяцев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ookman Old Style" pitchFamily="18" charset="0"/>
                        </a:rPr>
                        <a:t>1 год 10 месяцев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000" y="3135444"/>
            <a:ext cx="2729999" cy="200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>
            <a:spLocks noGrp="1"/>
          </p:cNvSpPr>
          <p:nvPr>
            <p:ph type="body" idx="1"/>
          </p:nvPr>
        </p:nvSpPr>
        <p:spPr>
          <a:xfrm>
            <a:off x="382375" y="1023725"/>
            <a:ext cx="85599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r>
              <a:rPr lang="ru-RU" sz="2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43.02.15  Поварское и кондитерское дело</a:t>
            </a:r>
            <a:endParaRPr sz="2000" b="1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buSzPts val="1360"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- с</a:t>
            </a: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пециалист по поварскому и кондитерскому </a:t>
            </a:r>
            <a:r>
              <a:rPr lang="ru-RU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делу,</a:t>
            </a: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buSzPts val="1360"/>
            </a:pP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срок обучения 3 года 10 месяцев.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r>
              <a:rPr lang="ru-RU" sz="2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43.02.14.  Гостиничное дело</a:t>
            </a:r>
            <a:endParaRPr sz="2000" b="1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>
              <a:spcBef>
                <a:spcPts val="575"/>
              </a:spcBef>
              <a:buSzPts val="1360"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Квалификация - </a:t>
            </a: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Специалист по </a:t>
            </a:r>
            <a:r>
              <a:rPr lang="ru-RU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Bookman Old Style"/>
                <a:ea typeface="Bookman Old Style"/>
                <a:cs typeface="Bookman Old Style"/>
                <a:sym typeface="Bookman Old Style"/>
              </a:rPr>
              <a:t>гостеприимству, </a:t>
            </a:r>
          </a:p>
          <a:p>
            <a:pPr marL="0" lvl="0" indent="0" algn="l">
              <a:spcBef>
                <a:spcPts val="575"/>
              </a:spcBef>
              <a:buSzPts val="1360"/>
            </a:pPr>
            <a:r>
              <a:rPr lang="ru-RU" sz="2000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срок обучения 3 года 10 месяцев.</a:t>
            </a:r>
            <a:endParaRPr sz="20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endParaRPr sz="14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2730000" y="0"/>
            <a:ext cx="6414000" cy="9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ru-RU" sz="39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Сервисное отделение</a:t>
            </a:r>
            <a:endParaRPr sz="10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231648"/>
            <a:ext cx="8229600" cy="4694261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2800" b="1" dirty="0" smtClean="0"/>
              <a:t> медалей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авоевали студенты в региональных чемпионатах молодых профессионалов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 Skills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Абилимпикс</a:t>
            </a:r>
            <a:endParaRPr lang="ru-RU" sz="2000" b="1" dirty="0"/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человек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риняли участие в международных стажировках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преподавателей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Аттестованы на высшую и первую категории</a:t>
            </a:r>
          </a:p>
          <a:p>
            <a:r>
              <a:rPr lang="ru-RU" sz="2000" dirty="0"/>
              <a:t> </a:t>
            </a:r>
            <a:endParaRPr lang="ru-RU" sz="2000" dirty="0" smtClean="0"/>
          </a:p>
          <a:p>
            <a:r>
              <a:rPr lang="ru-RU" sz="2000" b="1" dirty="0" smtClean="0">
                <a:solidFill>
                  <a:srgbClr val="7030A0"/>
                </a:solidFill>
              </a:rPr>
              <a:t>НТТЭК вошел в топ-100 </a:t>
            </a:r>
            <a:r>
              <a:rPr lang="ru-RU" sz="2000" b="1" dirty="0">
                <a:solidFill>
                  <a:srgbClr val="7030A0"/>
                </a:solidFill>
              </a:rPr>
              <a:t>лучших образовательных организаций среднего профессионального образования, реализующих мероприятия и проекты Агентства </a:t>
            </a:r>
            <a:r>
              <a:rPr lang="ru-RU" sz="2000" b="1" dirty="0" err="1">
                <a:solidFill>
                  <a:srgbClr val="7030A0"/>
                </a:solidFill>
              </a:rPr>
              <a:t>Ворлдскиллс</a:t>
            </a:r>
            <a:r>
              <a:rPr lang="ru-RU" sz="2000" b="1" dirty="0">
                <a:solidFill>
                  <a:srgbClr val="7030A0"/>
                </a:solidFill>
              </a:rPr>
              <a:t> Россия по итогам 2020 </a:t>
            </a:r>
            <a:r>
              <a:rPr lang="ru-RU" sz="2000" b="1" dirty="0" smtClean="0">
                <a:solidFill>
                  <a:srgbClr val="7030A0"/>
                </a:solidFill>
              </a:rPr>
              <a:t>года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8843" cy="881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881" y="0"/>
            <a:ext cx="1406393" cy="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000" y="3135444"/>
            <a:ext cx="2729999" cy="200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>
            <a:spLocks noGrp="1"/>
          </p:cNvSpPr>
          <p:nvPr>
            <p:ph type="body" idx="1"/>
          </p:nvPr>
        </p:nvSpPr>
        <p:spPr>
          <a:xfrm>
            <a:off x="382375" y="1023725"/>
            <a:ext cx="85599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Миссия – повышение стандартов подготовки кадров. 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Девиз: </a:t>
            </a:r>
            <a:r>
              <a:rPr lang="ru-RU" sz="16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Делай мир лучше силой своего мастерства</a:t>
            </a:r>
            <a:r>
              <a:rPr lang="ru-RU" sz="16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Движение </a:t>
            </a:r>
            <a:r>
              <a:rPr lang="ru-RU" sz="16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WorldSkills</a:t>
            </a:r>
            <a:r>
              <a:rPr lang="ru-RU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16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International</a:t>
            </a:r>
            <a:r>
              <a:rPr lang="ru-RU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(WSI)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 зародилось в послевоенные годы в Испании (1947 год), когда миру катастрофически не хватало квалифицированных рабочих рук. Первые чемпионаты проводились с целью популяризации рабочих профессий и повышения их престижа.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00"/>
                </a:solidFill>
              </a:rPr>
              <a:t>Его создатели поставили перед собой амбициозные цели: мотивировать молодых людей конкурировать, чтобы разбудить их энтузиазм по поводу профессиональной подготовки, а также для сравнения навыков и способностей людей из разных стран.</a:t>
            </a: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endParaRPr sz="16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2730000" y="0"/>
            <a:ext cx="6414000" cy="9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US" sz="3900" b="1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World Skills </a:t>
            </a:r>
            <a:endParaRPr sz="10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39"/>
            <a:ext cx="174970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body" idx="1"/>
          </p:nvPr>
        </p:nvSpPr>
        <p:spPr>
          <a:xfrm>
            <a:off x="382375" y="1023725"/>
            <a:ext cx="8559900" cy="4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endParaRPr sz="16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75"/>
              </a:spcBef>
              <a:spcAft>
                <a:spcPts val="0"/>
              </a:spcAft>
              <a:buSzPts val="136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2609711" y="0"/>
            <a:ext cx="6534289" cy="9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7030A0"/>
              </a:buClr>
              <a:buSzPts val="4000"/>
            </a:pPr>
            <a:r>
              <a:rPr lang="ru-RU" sz="28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28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стандартов подготовки кадров</a:t>
            </a:r>
            <a:endParaRPr sz="2800" b="1" dirty="0">
              <a:solidFill>
                <a:schemeClr val="bg1"/>
              </a:solidFill>
              <a:latin typeface="Bookman Old Style" panose="02050604050505020204" pitchFamily="18" charset="0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97620555"/>
              </p:ext>
            </p:extLst>
          </p:nvPr>
        </p:nvGraphicFramePr>
        <p:xfrm>
          <a:off x="1458503" y="660237"/>
          <a:ext cx="7210575" cy="474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09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4479925" y="33338"/>
            <a:ext cx="184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2" descr="Блинна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327" y="2931676"/>
            <a:ext cx="3498949" cy="22118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16" name="Google Shape;216;p22" descr="P53065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275" y="3441150"/>
            <a:ext cx="3190725" cy="17023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17" name="Google Shape;217;p22" descr="P53065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5625" y="1229325"/>
            <a:ext cx="3007500" cy="17023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18" name="Google Shape;218;p22"/>
          <p:cNvSpPr txBox="1"/>
          <p:nvPr/>
        </p:nvSpPr>
        <p:spPr>
          <a:xfrm>
            <a:off x="25" y="33350"/>
            <a:ext cx="9144000" cy="1087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УЧЕБНО - ПРОИЗВОДСТВЕННЫЙ КОМПЛЕКС</a:t>
            </a:r>
            <a:endParaRPr sz="2200" b="1" dirty="0">
              <a:solidFill>
                <a:srgbClr val="F3F3F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F3F3F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(столовая, блинная «Блин-</a:t>
            </a:r>
            <a:r>
              <a:rPr lang="ru-RU" sz="1700" b="1" dirty="0" err="1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блиныч</a:t>
            </a:r>
            <a:r>
              <a:rPr lang="ru-RU" sz="1700" b="1" dirty="0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», VIP – зал, мастер – класс, </a:t>
            </a:r>
            <a:r>
              <a:rPr lang="ru-RU" sz="1700" b="1" dirty="0" smtClean="0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лаборатория, </a:t>
            </a:r>
            <a:r>
              <a:rPr lang="ru-RU" sz="1700" b="1" dirty="0">
                <a:solidFill>
                  <a:srgbClr val="F3F3F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студенческие кафе, барный класс)</a:t>
            </a:r>
            <a:endParaRPr sz="1700" b="1" dirty="0">
              <a:solidFill>
                <a:srgbClr val="F3F3F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29325"/>
            <a:ext cx="2935624" cy="39141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20" name="Google Shape;220;p22" descr="DSC015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3113" y="1229325"/>
            <a:ext cx="3200887" cy="22118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13809"/>
            <a:ext cx="7676674" cy="1059553"/>
          </a:xfrm>
          <a:noFill/>
        </p:spPr>
        <p:txBody>
          <a:bodyPr/>
          <a:lstStyle/>
          <a:p>
            <a:r>
              <a:rPr lang="ru-RU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Итоги участия НТТЭК в </a:t>
            </a:r>
            <a:r>
              <a:rPr 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X</a:t>
            </a:r>
            <a:r>
              <a:rPr lang="ru-RU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 Открытом Региональном чемпионате «Молодые профессионалы» </a:t>
            </a:r>
            <a:r>
              <a:rPr 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(</a:t>
            </a:r>
            <a:r>
              <a:rPr lang="en-US" sz="2000" b="1" dirty="0" err="1" smtClean="0">
                <a:solidFill>
                  <a:srgbClr val="006666"/>
                </a:solidFill>
                <a:latin typeface="Bookman Old Style" panose="02050604050505020204" pitchFamily="18" charset="0"/>
              </a:rPr>
              <a:t>WorldSWkills</a:t>
            </a:r>
            <a:r>
              <a:rPr 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 Russia</a:t>
            </a:r>
            <a:r>
              <a:rPr lang="ru-RU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) Свердловской области</a:t>
            </a:r>
            <a:endParaRPr lang="ru-RU" sz="2000" b="1" dirty="0">
              <a:solidFill>
                <a:srgbClr val="006666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15743"/>
              </p:ext>
            </p:extLst>
          </p:nvPr>
        </p:nvGraphicFramePr>
        <p:xfrm>
          <a:off x="34506" y="1243012"/>
          <a:ext cx="5491072" cy="3551500"/>
        </p:xfrm>
        <a:graphic>
          <a:graphicData uri="http://schemas.openxmlformats.org/drawingml/2006/table">
            <a:tbl>
              <a:tblPr firstRow="1" bandRow="1">
                <a:tableStyleId>{81490BF7-2842-4F3C-87C1-1140EBB18CFF}</a:tableStyleId>
              </a:tblPr>
              <a:tblGrid>
                <a:gridCol w="4280319">
                  <a:extLst>
                    <a:ext uri="{9D8B030D-6E8A-4147-A177-3AD203B41FA5}">
                      <a16:colId xmlns:a16="http://schemas.microsoft.com/office/drawing/2014/main" val="2741308968"/>
                    </a:ext>
                  </a:extLst>
                </a:gridCol>
                <a:gridCol w="1210753">
                  <a:extLst>
                    <a:ext uri="{9D8B030D-6E8A-4147-A177-3AD203B41FA5}">
                      <a16:colId xmlns:a16="http://schemas.microsoft.com/office/drawing/2014/main" val="2120010632"/>
                    </a:ext>
                  </a:extLst>
                </a:gridCol>
              </a:tblGrid>
              <a:tr h="3874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Финансы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14438"/>
                  </a:ext>
                </a:extLst>
              </a:tr>
              <a:tr h="46481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Компетенция «</a:t>
                      </a:r>
                      <a:r>
                        <a:rPr lang="ru-RU" sz="1600" dirty="0" err="1" smtClean="0"/>
                        <a:t>Моушн</a:t>
                      </a:r>
                      <a:r>
                        <a:rPr lang="ru-RU" sz="1600" dirty="0" smtClean="0"/>
                        <a:t>-дизайн»</a:t>
                      </a:r>
                      <a:r>
                        <a:rPr lang="en-US" sz="1600" b="0" i="1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lang="ru-RU" sz="1600" b="0" i="1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Motion design</a:t>
                      </a:r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- процесс создания анимационной графики)</a:t>
                      </a:r>
                      <a:endParaRPr lang="ru-RU" sz="10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13598"/>
                  </a:ext>
                </a:extLst>
              </a:tr>
              <a:tr h="3195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«Социальная работа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158719"/>
                  </a:ext>
                </a:extLst>
              </a:tr>
              <a:tr h="3195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«Бухгалтерский учет»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70316"/>
                  </a:ext>
                </a:extLst>
              </a:tr>
              <a:tr h="5519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«Сетевое</a:t>
                      </a:r>
                      <a:r>
                        <a:rPr lang="ru-RU" sz="1600" baseline="0" dirty="0" smtClean="0"/>
                        <a:t> и системное администрирование»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93526"/>
                  </a:ext>
                </a:extLst>
              </a:tr>
              <a:tr h="3195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Компетенция «Администрирование отеля»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913395"/>
                  </a:ext>
                </a:extLst>
              </a:tr>
              <a:tr h="3195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Компетенция «Фотография»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36491"/>
                  </a:ext>
                </a:extLst>
              </a:tr>
              <a:tr h="3195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«Предпринимательство»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12945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Компетенция «Реклама»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33621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57" y="1272114"/>
            <a:ext cx="317754" cy="317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349" y="4035492"/>
            <a:ext cx="347472" cy="347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452" y="1272030"/>
            <a:ext cx="339021" cy="339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88" y="1743172"/>
            <a:ext cx="354394" cy="354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387" y="1726233"/>
            <a:ext cx="371488" cy="371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14" y="4415135"/>
            <a:ext cx="347472" cy="3474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213" y="2900283"/>
            <a:ext cx="371888" cy="371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014" y="3356996"/>
            <a:ext cx="371888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651" y="3669795"/>
            <a:ext cx="368197" cy="3681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3114" y="2112078"/>
            <a:ext cx="341973" cy="3419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651" y="2435192"/>
            <a:ext cx="349909" cy="3499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448" y="2187195"/>
            <a:ext cx="1819815" cy="13648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8939" y="956518"/>
            <a:ext cx="1724374" cy="12932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0768" y="3479375"/>
            <a:ext cx="1822545" cy="13669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9247" y="1397"/>
            <a:ext cx="1524754" cy="8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1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Перспективы развития</a:t>
            </a:r>
            <a:endParaRPr sz="50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318" name="Google Shape;318;p31"/>
          <p:cNvGraphicFramePr/>
          <p:nvPr>
            <p:extLst>
              <p:ext uri="{D42A27DB-BD31-4B8C-83A1-F6EECF244321}">
                <p14:modId xmlns:p14="http://schemas.microsoft.com/office/powerpoint/2010/main" val="167675274"/>
              </p:ext>
            </p:extLst>
          </p:nvPr>
        </p:nvGraphicFramePr>
        <p:xfrm>
          <a:off x="481782" y="992757"/>
          <a:ext cx="8662218" cy="4255200"/>
        </p:xfrm>
        <a:graphic>
          <a:graphicData uri="http://schemas.openxmlformats.org/drawingml/2006/table">
            <a:tbl>
              <a:tblPr>
                <a:noFill/>
                <a:tableStyleId>{81490BF7-2842-4F3C-87C1-1140EBB18CFF}</a:tableStyleId>
              </a:tblPr>
              <a:tblGrid>
                <a:gridCol w="866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203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Реализация федерального гранта на создание мастерской по компетенции «Предпринимательство» </a:t>
                      </a:r>
                      <a:endParaRPr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56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Открытие центра проведения Демонстрационного экзамена по стандартам </a:t>
                      </a:r>
                      <a:r>
                        <a:rPr lang="en-US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WS</a:t>
                      </a:r>
                      <a:r>
                        <a:rPr lang="ru-RU" sz="15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 по компетенции «Веб-технологии»</a:t>
                      </a:r>
                      <a:endParaRPr sz="15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883135"/>
                  </a:ext>
                </a:extLst>
              </a:tr>
              <a:tr h="65706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Участие в национальном финале Чемпионата</a:t>
                      </a:r>
                      <a:r>
                        <a:rPr lang="en-US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«Молодые профессионалы»  (</a:t>
                      </a:r>
                      <a:r>
                        <a:rPr lang="ru-RU" sz="15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WorldSkills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r>
                        <a:rPr lang="ru-RU" sz="15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Russia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)</a:t>
                      </a:r>
                      <a:r>
                        <a:rPr lang="ru-RU" sz="15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по компетенциям «Финансы» и «</a:t>
                      </a:r>
                      <a:r>
                        <a:rPr lang="ru-RU" sz="15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Моушн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-дизайн»</a:t>
                      </a:r>
                      <a:endParaRPr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76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Расширение международного сотрудничества и профессиональные</a:t>
                      </a:r>
                      <a:endParaRPr sz="15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стажировки за рубежом</a:t>
                      </a:r>
                      <a:endParaRPr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4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Повышение уровня архитектурной доступности зданий и помещений </a:t>
                      </a:r>
                      <a:endParaRPr sz="15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колледжа для инвалидов и лиц с ограниченными возможностями здоровья</a:t>
                      </a:r>
                      <a:endParaRPr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0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Участие в 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X</a:t>
                      </a:r>
                      <a:r>
                        <a:rPr lang="en-US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I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Открытом Региональном чемпионате «Молодые профессионалы» (WorldSkills </a:t>
                      </a:r>
                      <a:r>
                        <a:rPr lang="ru-RU" sz="15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Russia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) Свердловской 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области (1</a:t>
                      </a:r>
                      <a:r>
                        <a:rPr lang="en-US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4</a:t>
                      </a:r>
                      <a:r>
                        <a:rPr lang="ru-RU" sz="1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компетенций)</a:t>
                      </a:r>
                    </a:p>
                  </a:txBody>
                  <a:tcPr marL="91425" marR="91425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Рисунок 3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4" y="1209036"/>
            <a:ext cx="324465" cy="324465"/>
          </a:xfrm>
          <a:prstGeom prst="rect">
            <a:avLst/>
          </a:prstGeom>
        </p:spPr>
      </p:pic>
      <p:pic>
        <p:nvPicPr>
          <p:cNvPr id="5" name="Рисунок 4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3" y="2462648"/>
            <a:ext cx="324465" cy="324465"/>
          </a:xfrm>
          <a:prstGeom prst="rect">
            <a:avLst/>
          </a:prstGeom>
        </p:spPr>
      </p:pic>
      <p:pic>
        <p:nvPicPr>
          <p:cNvPr id="6" name="Рисунок 5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9" y="3107890"/>
            <a:ext cx="324465" cy="324465"/>
          </a:xfrm>
          <a:prstGeom prst="rect">
            <a:avLst/>
          </a:prstGeom>
        </p:spPr>
      </p:pic>
      <p:pic>
        <p:nvPicPr>
          <p:cNvPr id="7" name="Рисунок 6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" y="3802936"/>
            <a:ext cx="324465" cy="324465"/>
          </a:xfrm>
          <a:prstGeom prst="rect">
            <a:avLst/>
          </a:prstGeom>
        </p:spPr>
      </p:pic>
      <p:pic>
        <p:nvPicPr>
          <p:cNvPr id="8" name="Рисунок 7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" y="4497982"/>
            <a:ext cx="324465" cy="324465"/>
          </a:xfrm>
          <a:prstGeom prst="rect">
            <a:avLst/>
          </a:prstGeom>
        </p:spPr>
      </p:pic>
      <p:pic>
        <p:nvPicPr>
          <p:cNvPr id="9" name="Рисунок 8" descr="tick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7" y="1849877"/>
            <a:ext cx="324465" cy="324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ctrTitle" idx="4294967295"/>
          </p:nvPr>
        </p:nvSpPr>
        <p:spPr>
          <a:xfrm>
            <a:off x="100" y="0"/>
            <a:ext cx="9144000" cy="7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9525" dir="5400000" algn="bl" rotWithShape="0">
              <a:schemeClr val="dk1">
                <a:alpha val="1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>
                <a:solidFill>
                  <a:srgbClr val="FFFFFF"/>
                </a:solidFill>
                <a:latin typeface="Encode Sans Semi Condensed Black"/>
                <a:ea typeface="Encode Sans Semi Condensed Black"/>
                <a:cs typeface="Encode Sans Semi Condensed Black"/>
                <a:sym typeface="Encode Sans Semi Condensed Black"/>
              </a:rPr>
              <a:t> </a:t>
            </a:r>
            <a:r>
              <a:rPr lang="ru-RU" sz="37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Внеучебная деятельность НТТЭК</a:t>
            </a:r>
            <a:endParaRPr sz="9200" i="0" u="none" strike="noStrike" cap="none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4" name="Google Shape;324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/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 t="19643" b="15353"/>
          <a:stretch/>
        </p:blipFill>
        <p:spPr>
          <a:xfrm>
            <a:off x="0" y="756073"/>
            <a:ext cx="9144000" cy="438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 idx="4294967295"/>
          </p:nvPr>
        </p:nvSpPr>
        <p:spPr>
          <a:xfrm>
            <a:off x="573000" y="1"/>
            <a:ext cx="8149500" cy="49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33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Творческие студии НТТЭК</a:t>
            </a:r>
            <a:endParaRPr sz="33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body" idx="4294967295"/>
          </p:nvPr>
        </p:nvSpPr>
        <p:spPr>
          <a:xfrm>
            <a:off x="611450" y="987023"/>
            <a:ext cx="16968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3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Вокальная студия</a:t>
            </a:r>
            <a:endParaRPr sz="1300" b="1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4294967295"/>
          </p:nvPr>
        </p:nvSpPr>
        <p:spPr>
          <a:xfrm>
            <a:off x="2522401" y="989580"/>
            <a:ext cx="1697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3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Dance and Fitness</a:t>
            </a:r>
            <a:endParaRPr sz="1300" b="1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3" name="Google Shape;333;p33"/>
          <p:cNvSpPr txBox="1">
            <a:spLocks noGrp="1"/>
          </p:cNvSpPr>
          <p:nvPr>
            <p:ph type="body" idx="4294967295"/>
          </p:nvPr>
        </p:nvSpPr>
        <p:spPr>
          <a:xfrm>
            <a:off x="4543513" y="967800"/>
            <a:ext cx="1687293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3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Театр моды</a:t>
            </a:r>
            <a:endParaRPr sz="13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3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33</a:t>
            </a:fld>
            <a:endParaRPr/>
          </a:p>
        </p:txBody>
      </p:sp>
      <p:pic>
        <p:nvPicPr>
          <p:cNvPr id="335" name="Google Shape;335;p33" descr="https://sun9-6.userapi.com/c858120/v858120203/84962/1mmk-cl92x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25" y="1476050"/>
            <a:ext cx="1696750" cy="113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 descr="https://sun9-37.userapi.com/c840524/v840524266/3735b/DXDuFCPhIH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1525" y="1466500"/>
            <a:ext cx="1697376" cy="11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5">
            <a:alphaModFix/>
          </a:blip>
          <a:srcRect l="3612" t="2499" r="4722"/>
          <a:stretch/>
        </p:blipFill>
        <p:spPr>
          <a:xfrm>
            <a:off x="4543513" y="1458165"/>
            <a:ext cx="1697375" cy="11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/>
        </p:nvSpPr>
        <p:spPr>
          <a:xfrm>
            <a:off x="2533425" y="2728975"/>
            <a:ext cx="1697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Театральная студия</a:t>
            </a:r>
            <a:endParaRPr sz="1200" b="1" i="0" u="none" strike="noStrike" cap="none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4607625" y="2728975"/>
            <a:ext cx="1697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</a:pPr>
            <a:r>
              <a:rPr lang="ru-RU" sz="1300" b="1" i="0" u="none" strike="noStrike" cap="none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Агитбригада </a:t>
            </a:r>
            <a:endParaRPr sz="1300" b="1" i="0" u="none" strike="noStrike" cap="none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611450" y="2728975"/>
            <a:ext cx="1697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</a:pPr>
            <a:r>
              <a:rPr lang="ru-RU" sz="1300" b="1" i="0" u="none" strike="noStrike" cap="none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Команда КВН</a:t>
            </a:r>
            <a:endParaRPr sz="1300" b="1" i="0" u="none" strike="noStrike" cap="none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6529600" y="2734800"/>
            <a:ext cx="20436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</a:pPr>
            <a:r>
              <a:rPr lang="ru-RU" sz="13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SMM и </a:t>
            </a:r>
            <a:r>
              <a:rPr lang="ru-RU" sz="1300" b="1" i="0" u="none" strike="noStrike" cap="none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Медиа</a:t>
            </a:r>
            <a:endParaRPr sz="1300" b="1" i="0" u="none" strike="noStrike" cap="none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6380200" y="974424"/>
            <a:ext cx="2342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</a:pPr>
            <a:r>
              <a:rPr lang="ru-RU" sz="1300" b="1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Волонтёры</a:t>
            </a:r>
            <a:endParaRPr sz="1300" b="1" i="0" u="none" strike="noStrike" cap="none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43" name="Google Shape;343;p33" descr="https://sun9-6.userapi.com/c840524/v840524266/37469/btQ4FUmH2Oc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3423" y="3297998"/>
            <a:ext cx="1697367" cy="11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 descr="https://pp.userapi.com/c639524/v639524597/1aa19/Tcznncya-9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400" y="3298000"/>
            <a:ext cx="1696752" cy="11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9587" y="1450200"/>
            <a:ext cx="2043619" cy="11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9">
            <a:alphaModFix/>
          </a:blip>
          <a:srcRect t="6757" b="13466"/>
          <a:stretch/>
        </p:blipFill>
        <p:spPr>
          <a:xfrm>
            <a:off x="6601417" y="3298325"/>
            <a:ext cx="1899957" cy="11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sun9-48.userapi.com/c855528/v855528967/32a0c/8xEG5MYKFs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49" y="3297998"/>
            <a:ext cx="2013956" cy="11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CD960B0-0E11-4ECA-AC05-9CC7BFA3936F}"/>
              </a:ext>
            </a:extLst>
          </p:cNvPr>
          <p:cNvSpPr/>
          <p:nvPr/>
        </p:nvSpPr>
        <p:spPr>
          <a:xfrm>
            <a:off x="3888594" y="1523710"/>
            <a:ext cx="547647" cy="626843"/>
          </a:xfrm>
          <a:custGeom>
            <a:avLst/>
            <a:gdLst>
              <a:gd name="connsiteX0" fmla="*/ 831754 w 831754"/>
              <a:gd name="connsiteY0" fmla="*/ 0 h 952035"/>
              <a:gd name="connsiteX1" fmla="*/ 831754 w 831754"/>
              <a:gd name="connsiteY1" fmla="*/ 856678 h 952035"/>
              <a:gd name="connsiteX2" fmla="*/ 786936 w 831754"/>
              <a:gd name="connsiteY2" fmla="*/ 868202 h 952035"/>
              <a:gd name="connsiteX3" fmla="*/ 709384 w 831754"/>
              <a:gd name="connsiteY3" fmla="*/ 896586 h 952035"/>
              <a:gd name="connsiteX4" fmla="*/ 607225 w 831754"/>
              <a:gd name="connsiteY4" fmla="*/ 952035 h 952035"/>
              <a:gd name="connsiteX5" fmla="*/ 0 w 831754"/>
              <a:gd name="connsiteY5" fmla="*/ 344811 h 952035"/>
              <a:gd name="connsiteX6" fmla="*/ 94059 w 831754"/>
              <a:gd name="connsiteY6" fmla="*/ 274475 h 952035"/>
              <a:gd name="connsiteX7" fmla="*/ 697713 w 831754"/>
              <a:gd name="connsiteY7" fmla="*/ 20457 h 952035"/>
              <a:gd name="connsiteX8" fmla="*/ 831754 w 831754"/>
              <a:gd name="connsiteY8" fmla="*/ 0 h 95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54" h="952035">
                <a:moveTo>
                  <a:pt x="831754" y="0"/>
                </a:moveTo>
                <a:lnTo>
                  <a:pt x="831754" y="856678"/>
                </a:lnTo>
                <a:lnTo>
                  <a:pt x="786936" y="868202"/>
                </a:lnTo>
                <a:cubicBezTo>
                  <a:pt x="760504" y="876423"/>
                  <a:pt x="734630" y="885908"/>
                  <a:pt x="709384" y="896586"/>
                </a:cubicBezTo>
                <a:lnTo>
                  <a:pt x="607225" y="952035"/>
                </a:lnTo>
                <a:lnTo>
                  <a:pt x="0" y="344811"/>
                </a:lnTo>
                <a:lnTo>
                  <a:pt x="94059" y="274475"/>
                </a:lnTo>
                <a:cubicBezTo>
                  <a:pt x="273684" y="153123"/>
                  <a:pt x="477919" y="65433"/>
                  <a:pt x="697713" y="20457"/>
                </a:cubicBezTo>
                <a:lnTo>
                  <a:pt x="831754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7508BD3-FD60-47AA-832A-72F1BA7FFD03}"/>
              </a:ext>
            </a:extLst>
          </p:cNvPr>
          <p:cNvSpPr/>
          <p:nvPr/>
        </p:nvSpPr>
        <p:spPr>
          <a:xfrm>
            <a:off x="4707760" y="1523711"/>
            <a:ext cx="547647" cy="626843"/>
          </a:xfrm>
          <a:custGeom>
            <a:avLst/>
            <a:gdLst>
              <a:gd name="connsiteX0" fmla="*/ 1 w 831754"/>
              <a:gd name="connsiteY0" fmla="*/ 0 h 952035"/>
              <a:gd name="connsiteX1" fmla="*/ 134040 w 831754"/>
              <a:gd name="connsiteY1" fmla="*/ 20457 h 952035"/>
              <a:gd name="connsiteX2" fmla="*/ 737694 w 831754"/>
              <a:gd name="connsiteY2" fmla="*/ 274475 h 952035"/>
              <a:gd name="connsiteX3" fmla="*/ 831754 w 831754"/>
              <a:gd name="connsiteY3" fmla="*/ 344812 h 952035"/>
              <a:gd name="connsiteX4" fmla="*/ 224530 w 831754"/>
              <a:gd name="connsiteY4" fmla="*/ 952035 h 952035"/>
              <a:gd name="connsiteX5" fmla="*/ 122372 w 831754"/>
              <a:gd name="connsiteY5" fmla="*/ 896586 h 952035"/>
              <a:gd name="connsiteX6" fmla="*/ 44821 w 831754"/>
              <a:gd name="connsiteY6" fmla="*/ 868202 h 952035"/>
              <a:gd name="connsiteX7" fmla="*/ 0 w 831754"/>
              <a:gd name="connsiteY7" fmla="*/ 856678 h 952035"/>
              <a:gd name="connsiteX8" fmla="*/ 1 w 831754"/>
              <a:gd name="connsiteY8" fmla="*/ 0 h 95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54" h="952035">
                <a:moveTo>
                  <a:pt x="1" y="0"/>
                </a:moveTo>
                <a:lnTo>
                  <a:pt x="134040" y="20457"/>
                </a:lnTo>
                <a:cubicBezTo>
                  <a:pt x="353834" y="65433"/>
                  <a:pt x="558068" y="153124"/>
                  <a:pt x="737694" y="274475"/>
                </a:cubicBezTo>
                <a:lnTo>
                  <a:pt x="831754" y="344812"/>
                </a:lnTo>
                <a:lnTo>
                  <a:pt x="224530" y="952035"/>
                </a:lnTo>
                <a:lnTo>
                  <a:pt x="122372" y="896586"/>
                </a:lnTo>
                <a:cubicBezTo>
                  <a:pt x="97125" y="885908"/>
                  <a:pt x="71251" y="876423"/>
                  <a:pt x="44821" y="868202"/>
                </a:cubicBezTo>
                <a:lnTo>
                  <a:pt x="0" y="856678"/>
                </a:lnTo>
                <a:lnTo>
                  <a:pt x="1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E6A253E-D78C-4579-ABB9-2D4175E05717}"/>
              </a:ext>
            </a:extLst>
          </p:cNvPr>
          <p:cNvSpPr/>
          <p:nvPr/>
        </p:nvSpPr>
        <p:spPr>
          <a:xfrm>
            <a:off x="3469569" y="1942735"/>
            <a:ext cx="626844" cy="547648"/>
          </a:xfrm>
          <a:custGeom>
            <a:avLst/>
            <a:gdLst>
              <a:gd name="connsiteX0" fmla="*/ 344811 w 952037"/>
              <a:gd name="connsiteY0" fmla="*/ 0 h 831755"/>
              <a:gd name="connsiteX1" fmla="*/ 952037 w 952037"/>
              <a:gd name="connsiteY1" fmla="*/ 607225 h 831755"/>
              <a:gd name="connsiteX2" fmla="*/ 896587 w 952037"/>
              <a:gd name="connsiteY2" fmla="*/ 709383 h 831755"/>
              <a:gd name="connsiteX3" fmla="*/ 868203 w 952037"/>
              <a:gd name="connsiteY3" fmla="*/ 786935 h 831755"/>
              <a:gd name="connsiteX4" fmla="*/ 856678 w 952037"/>
              <a:gd name="connsiteY4" fmla="*/ 831755 h 831755"/>
              <a:gd name="connsiteX5" fmla="*/ 0 w 952037"/>
              <a:gd name="connsiteY5" fmla="*/ 831755 h 831755"/>
              <a:gd name="connsiteX6" fmla="*/ 20457 w 952037"/>
              <a:gd name="connsiteY6" fmla="*/ 697714 h 831755"/>
              <a:gd name="connsiteX7" fmla="*/ 274475 w 952037"/>
              <a:gd name="connsiteY7" fmla="*/ 94059 h 831755"/>
              <a:gd name="connsiteX8" fmla="*/ 344811 w 952037"/>
              <a:gd name="connsiteY8" fmla="*/ 0 h 83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037" h="831755">
                <a:moveTo>
                  <a:pt x="344811" y="0"/>
                </a:moveTo>
                <a:lnTo>
                  <a:pt x="952037" y="607225"/>
                </a:lnTo>
                <a:lnTo>
                  <a:pt x="896587" y="709383"/>
                </a:lnTo>
                <a:cubicBezTo>
                  <a:pt x="885909" y="734629"/>
                  <a:pt x="876424" y="760503"/>
                  <a:pt x="868203" y="786935"/>
                </a:cubicBezTo>
                <a:lnTo>
                  <a:pt x="856678" y="831755"/>
                </a:lnTo>
                <a:lnTo>
                  <a:pt x="0" y="831755"/>
                </a:lnTo>
                <a:lnTo>
                  <a:pt x="20457" y="697714"/>
                </a:lnTo>
                <a:cubicBezTo>
                  <a:pt x="65434" y="477919"/>
                  <a:pt x="153123" y="273684"/>
                  <a:pt x="274475" y="94059"/>
                </a:cubicBezTo>
                <a:lnTo>
                  <a:pt x="344811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C5C3D97-2185-4788-AD8B-D2EAA9CACD18}"/>
              </a:ext>
            </a:extLst>
          </p:cNvPr>
          <p:cNvSpPr/>
          <p:nvPr/>
        </p:nvSpPr>
        <p:spPr>
          <a:xfrm>
            <a:off x="5047589" y="1942737"/>
            <a:ext cx="626843" cy="547646"/>
          </a:xfrm>
          <a:custGeom>
            <a:avLst/>
            <a:gdLst>
              <a:gd name="connsiteX0" fmla="*/ 607223 w 952034"/>
              <a:gd name="connsiteY0" fmla="*/ 0 h 831753"/>
              <a:gd name="connsiteX1" fmla="*/ 677559 w 952034"/>
              <a:gd name="connsiteY1" fmla="*/ 94058 h 831753"/>
              <a:gd name="connsiteX2" fmla="*/ 931577 w 952034"/>
              <a:gd name="connsiteY2" fmla="*/ 697712 h 831753"/>
              <a:gd name="connsiteX3" fmla="*/ 952034 w 952034"/>
              <a:gd name="connsiteY3" fmla="*/ 831753 h 831753"/>
              <a:gd name="connsiteX4" fmla="*/ 95357 w 952034"/>
              <a:gd name="connsiteY4" fmla="*/ 831753 h 831753"/>
              <a:gd name="connsiteX5" fmla="*/ 83833 w 952034"/>
              <a:gd name="connsiteY5" fmla="*/ 786932 h 831753"/>
              <a:gd name="connsiteX6" fmla="*/ 55449 w 952034"/>
              <a:gd name="connsiteY6" fmla="*/ 709381 h 831753"/>
              <a:gd name="connsiteX7" fmla="*/ 0 w 952034"/>
              <a:gd name="connsiteY7" fmla="*/ 607223 h 831753"/>
              <a:gd name="connsiteX8" fmla="*/ 607223 w 952034"/>
              <a:gd name="connsiteY8" fmla="*/ 0 h 83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034" h="831753">
                <a:moveTo>
                  <a:pt x="607223" y="0"/>
                </a:moveTo>
                <a:lnTo>
                  <a:pt x="677559" y="94058"/>
                </a:lnTo>
                <a:cubicBezTo>
                  <a:pt x="798910" y="273683"/>
                  <a:pt x="886601" y="477918"/>
                  <a:pt x="931577" y="697712"/>
                </a:cubicBezTo>
                <a:lnTo>
                  <a:pt x="952034" y="831753"/>
                </a:lnTo>
                <a:lnTo>
                  <a:pt x="95357" y="831753"/>
                </a:lnTo>
                <a:lnTo>
                  <a:pt x="83833" y="786932"/>
                </a:lnTo>
                <a:cubicBezTo>
                  <a:pt x="75611" y="760502"/>
                  <a:pt x="66127" y="734628"/>
                  <a:pt x="55449" y="709381"/>
                </a:cubicBezTo>
                <a:lnTo>
                  <a:pt x="0" y="607223"/>
                </a:lnTo>
                <a:lnTo>
                  <a:pt x="607223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92B5BA1-EAB6-4EB9-996C-F13EE1261416}"/>
              </a:ext>
            </a:extLst>
          </p:cNvPr>
          <p:cNvSpPr/>
          <p:nvPr/>
        </p:nvSpPr>
        <p:spPr>
          <a:xfrm>
            <a:off x="5047590" y="2761900"/>
            <a:ext cx="626843" cy="547647"/>
          </a:xfrm>
          <a:custGeom>
            <a:avLst/>
            <a:gdLst>
              <a:gd name="connsiteX0" fmla="*/ 95359 w 952035"/>
              <a:gd name="connsiteY0" fmla="*/ 0 h 831754"/>
              <a:gd name="connsiteX1" fmla="*/ 952035 w 952035"/>
              <a:gd name="connsiteY1" fmla="*/ 1 h 831754"/>
              <a:gd name="connsiteX2" fmla="*/ 931578 w 952035"/>
              <a:gd name="connsiteY2" fmla="*/ 134041 h 831754"/>
              <a:gd name="connsiteX3" fmla="*/ 677560 w 952035"/>
              <a:gd name="connsiteY3" fmla="*/ 737694 h 831754"/>
              <a:gd name="connsiteX4" fmla="*/ 607224 w 952035"/>
              <a:gd name="connsiteY4" fmla="*/ 831754 h 831754"/>
              <a:gd name="connsiteX5" fmla="*/ 0 w 952035"/>
              <a:gd name="connsiteY5" fmla="*/ 224530 h 831754"/>
              <a:gd name="connsiteX6" fmla="*/ 55450 w 952035"/>
              <a:gd name="connsiteY6" fmla="*/ 122371 h 831754"/>
              <a:gd name="connsiteX7" fmla="*/ 83834 w 952035"/>
              <a:gd name="connsiteY7" fmla="*/ 44820 h 831754"/>
              <a:gd name="connsiteX8" fmla="*/ 95359 w 952035"/>
              <a:gd name="connsiteY8" fmla="*/ 0 h 83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035" h="831754">
                <a:moveTo>
                  <a:pt x="95359" y="0"/>
                </a:moveTo>
                <a:lnTo>
                  <a:pt x="952035" y="1"/>
                </a:lnTo>
                <a:lnTo>
                  <a:pt x="931578" y="134041"/>
                </a:lnTo>
                <a:cubicBezTo>
                  <a:pt x="886601" y="353835"/>
                  <a:pt x="798912" y="558070"/>
                  <a:pt x="677560" y="737694"/>
                </a:cubicBezTo>
                <a:lnTo>
                  <a:pt x="607224" y="831754"/>
                </a:lnTo>
                <a:lnTo>
                  <a:pt x="0" y="224530"/>
                </a:lnTo>
                <a:lnTo>
                  <a:pt x="55450" y="122371"/>
                </a:lnTo>
                <a:cubicBezTo>
                  <a:pt x="66128" y="97126"/>
                  <a:pt x="75613" y="71251"/>
                  <a:pt x="83834" y="44820"/>
                </a:cubicBezTo>
                <a:lnTo>
                  <a:pt x="95359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C02D8F-CAAF-4D05-AEFC-F3045BA34864}"/>
              </a:ext>
            </a:extLst>
          </p:cNvPr>
          <p:cNvSpPr/>
          <p:nvPr/>
        </p:nvSpPr>
        <p:spPr>
          <a:xfrm>
            <a:off x="3469569" y="2761901"/>
            <a:ext cx="626844" cy="547647"/>
          </a:xfrm>
          <a:custGeom>
            <a:avLst/>
            <a:gdLst>
              <a:gd name="connsiteX0" fmla="*/ 0 w 952037"/>
              <a:gd name="connsiteY0" fmla="*/ 0 h 831754"/>
              <a:gd name="connsiteX1" fmla="*/ 856679 w 952037"/>
              <a:gd name="connsiteY1" fmla="*/ 0 h 831754"/>
              <a:gd name="connsiteX2" fmla="*/ 868204 w 952037"/>
              <a:gd name="connsiteY2" fmla="*/ 44820 h 831754"/>
              <a:gd name="connsiteX3" fmla="*/ 896587 w 952037"/>
              <a:gd name="connsiteY3" fmla="*/ 122372 h 831754"/>
              <a:gd name="connsiteX4" fmla="*/ 952037 w 952037"/>
              <a:gd name="connsiteY4" fmla="*/ 224529 h 831754"/>
              <a:gd name="connsiteX5" fmla="*/ 344812 w 952037"/>
              <a:gd name="connsiteY5" fmla="*/ 831754 h 831754"/>
              <a:gd name="connsiteX6" fmla="*/ 274475 w 952037"/>
              <a:gd name="connsiteY6" fmla="*/ 737695 h 831754"/>
              <a:gd name="connsiteX7" fmla="*/ 20457 w 952037"/>
              <a:gd name="connsiteY7" fmla="*/ 134040 h 831754"/>
              <a:gd name="connsiteX8" fmla="*/ 0 w 952037"/>
              <a:gd name="connsiteY8" fmla="*/ 0 h 83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037" h="831754">
                <a:moveTo>
                  <a:pt x="0" y="0"/>
                </a:moveTo>
                <a:lnTo>
                  <a:pt x="856679" y="0"/>
                </a:lnTo>
                <a:lnTo>
                  <a:pt x="868204" y="44820"/>
                </a:lnTo>
                <a:cubicBezTo>
                  <a:pt x="876424" y="71250"/>
                  <a:pt x="885909" y="97124"/>
                  <a:pt x="896587" y="122372"/>
                </a:cubicBezTo>
                <a:lnTo>
                  <a:pt x="952037" y="224529"/>
                </a:lnTo>
                <a:lnTo>
                  <a:pt x="344812" y="831754"/>
                </a:lnTo>
                <a:lnTo>
                  <a:pt x="274475" y="737695"/>
                </a:lnTo>
                <a:cubicBezTo>
                  <a:pt x="153124" y="558069"/>
                  <a:pt x="65434" y="353834"/>
                  <a:pt x="20457" y="134040"/>
                </a:cubicBezTo>
                <a:lnTo>
                  <a:pt x="0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2F7D070-2CC0-4770-B203-73C0EE1213D8}"/>
              </a:ext>
            </a:extLst>
          </p:cNvPr>
          <p:cNvSpPr/>
          <p:nvPr/>
        </p:nvSpPr>
        <p:spPr>
          <a:xfrm>
            <a:off x="4707759" y="3101731"/>
            <a:ext cx="547647" cy="626843"/>
          </a:xfrm>
          <a:custGeom>
            <a:avLst/>
            <a:gdLst>
              <a:gd name="connsiteX0" fmla="*/ 224530 w 831754"/>
              <a:gd name="connsiteY0" fmla="*/ 0 h 952035"/>
              <a:gd name="connsiteX1" fmla="*/ 831754 w 831754"/>
              <a:gd name="connsiteY1" fmla="*/ 607224 h 952035"/>
              <a:gd name="connsiteX2" fmla="*/ 737694 w 831754"/>
              <a:gd name="connsiteY2" fmla="*/ 677560 h 952035"/>
              <a:gd name="connsiteX3" fmla="*/ 134040 w 831754"/>
              <a:gd name="connsiteY3" fmla="*/ 931578 h 952035"/>
              <a:gd name="connsiteX4" fmla="*/ 0 w 831754"/>
              <a:gd name="connsiteY4" fmla="*/ 952035 h 952035"/>
              <a:gd name="connsiteX5" fmla="*/ 0 w 831754"/>
              <a:gd name="connsiteY5" fmla="*/ 95358 h 952035"/>
              <a:gd name="connsiteX6" fmla="*/ 44820 w 831754"/>
              <a:gd name="connsiteY6" fmla="*/ 83833 h 952035"/>
              <a:gd name="connsiteX7" fmla="*/ 122372 w 831754"/>
              <a:gd name="connsiteY7" fmla="*/ 55449 h 952035"/>
              <a:gd name="connsiteX8" fmla="*/ 224530 w 831754"/>
              <a:gd name="connsiteY8" fmla="*/ 0 h 95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54" h="952035">
                <a:moveTo>
                  <a:pt x="224530" y="0"/>
                </a:moveTo>
                <a:lnTo>
                  <a:pt x="831754" y="607224"/>
                </a:lnTo>
                <a:lnTo>
                  <a:pt x="737694" y="677560"/>
                </a:lnTo>
                <a:cubicBezTo>
                  <a:pt x="558069" y="798912"/>
                  <a:pt x="353834" y="886602"/>
                  <a:pt x="134040" y="931578"/>
                </a:cubicBezTo>
                <a:lnTo>
                  <a:pt x="0" y="952035"/>
                </a:lnTo>
                <a:lnTo>
                  <a:pt x="0" y="95358"/>
                </a:lnTo>
                <a:lnTo>
                  <a:pt x="44820" y="83833"/>
                </a:lnTo>
                <a:cubicBezTo>
                  <a:pt x="71252" y="75612"/>
                  <a:pt x="97126" y="66127"/>
                  <a:pt x="122372" y="55449"/>
                </a:cubicBezTo>
                <a:lnTo>
                  <a:pt x="224530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0BD502F-CAEC-4FFE-B3F1-2406B72F9465}"/>
              </a:ext>
            </a:extLst>
          </p:cNvPr>
          <p:cNvSpPr/>
          <p:nvPr/>
        </p:nvSpPr>
        <p:spPr>
          <a:xfrm>
            <a:off x="3888595" y="3101731"/>
            <a:ext cx="547647" cy="626843"/>
          </a:xfrm>
          <a:custGeom>
            <a:avLst/>
            <a:gdLst>
              <a:gd name="connsiteX0" fmla="*/ 607225 w 831754"/>
              <a:gd name="connsiteY0" fmla="*/ 0 h 952036"/>
              <a:gd name="connsiteX1" fmla="*/ 709383 w 831754"/>
              <a:gd name="connsiteY1" fmla="*/ 55449 h 952036"/>
              <a:gd name="connsiteX2" fmla="*/ 786935 w 831754"/>
              <a:gd name="connsiteY2" fmla="*/ 83833 h 952036"/>
              <a:gd name="connsiteX3" fmla="*/ 831754 w 831754"/>
              <a:gd name="connsiteY3" fmla="*/ 95358 h 952036"/>
              <a:gd name="connsiteX4" fmla="*/ 831754 w 831754"/>
              <a:gd name="connsiteY4" fmla="*/ 952036 h 952036"/>
              <a:gd name="connsiteX5" fmla="*/ 697713 w 831754"/>
              <a:gd name="connsiteY5" fmla="*/ 931579 h 952036"/>
              <a:gd name="connsiteX6" fmla="*/ 94058 w 831754"/>
              <a:gd name="connsiteY6" fmla="*/ 677561 h 952036"/>
              <a:gd name="connsiteX7" fmla="*/ 0 w 831754"/>
              <a:gd name="connsiteY7" fmla="*/ 607225 h 952036"/>
              <a:gd name="connsiteX8" fmla="*/ 607225 w 831754"/>
              <a:gd name="connsiteY8" fmla="*/ 0 h 95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54" h="952036">
                <a:moveTo>
                  <a:pt x="607225" y="0"/>
                </a:moveTo>
                <a:lnTo>
                  <a:pt x="709383" y="55449"/>
                </a:lnTo>
                <a:cubicBezTo>
                  <a:pt x="734630" y="66127"/>
                  <a:pt x="760504" y="75613"/>
                  <a:pt x="786935" y="83833"/>
                </a:cubicBezTo>
                <a:lnTo>
                  <a:pt x="831754" y="95358"/>
                </a:lnTo>
                <a:lnTo>
                  <a:pt x="831754" y="952036"/>
                </a:lnTo>
                <a:lnTo>
                  <a:pt x="697713" y="931579"/>
                </a:lnTo>
                <a:cubicBezTo>
                  <a:pt x="477919" y="886602"/>
                  <a:pt x="273684" y="798912"/>
                  <a:pt x="94058" y="677561"/>
                </a:cubicBezTo>
                <a:lnTo>
                  <a:pt x="0" y="607225"/>
                </a:lnTo>
                <a:lnTo>
                  <a:pt x="607225" y="0"/>
                </a:lnTo>
                <a:close/>
              </a:path>
            </a:pathLst>
          </a:cu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573D25-AFCC-4539-AC04-21D764DED63A}"/>
              </a:ext>
            </a:extLst>
          </p:cNvPr>
          <p:cNvGrpSpPr/>
          <p:nvPr/>
        </p:nvGrpSpPr>
        <p:grpSpPr>
          <a:xfrm>
            <a:off x="2806922" y="913984"/>
            <a:ext cx="3530157" cy="3477237"/>
            <a:chOff x="3742562" y="1218645"/>
            <a:chExt cx="4706876" cy="4636316"/>
          </a:xfrm>
          <a:solidFill>
            <a:schemeClr val="accent6">
              <a:lumMod val="50000"/>
            </a:schemeClr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C69EFC-DAF3-4D43-A726-F27304131BC6}"/>
                </a:ext>
              </a:extLst>
            </p:cNvPr>
            <p:cNvSpPr/>
            <p:nvPr/>
          </p:nvSpPr>
          <p:spPr>
            <a:xfrm>
              <a:off x="5914987" y="1218645"/>
              <a:ext cx="362026" cy="1565046"/>
            </a:xfrm>
            <a:custGeom>
              <a:avLst/>
              <a:gdLst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206189 w 412378"/>
                <a:gd name="connsiteY10" fmla="*/ 992574 h 1863094"/>
                <a:gd name="connsiteX11" fmla="*/ 378796 w 412378"/>
                <a:gd name="connsiteY11" fmla="*/ 1001290 h 1863094"/>
                <a:gd name="connsiteX12" fmla="*/ 206189 w 412378"/>
                <a:gd name="connsiteY12" fmla="*/ 992574 h 1863094"/>
                <a:gd name="connsiteX13" fmla="*/ 206189 w 412378"/>
                <a:gd name="connsiteY13" fmla="*/ 992574 h 1863094"/>
                <a:gd name="connsiteX14" fmla="*/ 206188 w 412378"/>
                <a:gd name="connsiteY14" fmla="*/ 992574 h 1863094"/>
                <a:gd name="connsiteX15" fmla="*/ 33580 w 412378"/>
                <a:gd name="connsiteY15" fmla="*/ 1001290 h 1863094"/>
                <a:gd name="connsiteX16" fmla="*/ 0 w 412378"/>
                <a:gd name="connsiteY16" fmla="*/ 1006415 h 1863094"/>
                <a:gd name="connsiteX17" fmla="*/ 0 w 412378"/>
                <a:gd name="connsiteY17" fmla="*/ 10411 h 1863094"/>
                <a:gd name="connsiteX18" fmla="*/ 206189 w 412378"/>
                <a:gd name="connsiteY18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206189 w 412378"/>
                <a:gd name="connsiteY10" fmla="*/ 992574 h 1863094"/>
                <a:gd name="connsiteX11" fmla="*/ 378796 w 412378"/>
                <a:gd name="connsiteY11" fmla="*/ 1001290 h 1863094"/>
                <a:gd name="connsiteX12" fmla="*/ 206189 w 412378"/>
                <a:gd name="connsiteY12" fmla="*/ 992574 h 1863094"/>
                <a:gd name="connsiteX13" fmla="*/ 206189 w 412378"/>
                <a:gd name="connsiteY13" fmla="*/ 992574 h 1863094"/>
                <a:gd name="connsiteX14" fmla="*/ 33580 w 412378"/>
                <a:gd name="connsiteY14" fmla="*/ 1001290 h 1863094"/>
                <a:gd name="connsiteX15" fmla="*/ 0 w 412378"/>
                <a:gd name="connsiteY15" fmla="*/ 1006415 h 1863094"/>
                <a:gd name="connsiteX16" fmla="*/ 0 w 412378"/>
                <a:gd name="connsiteY16" fmla="*/ 10411 h 1863094"/>
                <a:gd name="connsiteX17" fmla="*/ 206189 w 412378"/>
                <a:gd name="connsiteY17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206189 w 412378"/>
                <a:gd name="connsiteY10" fmla="*/ 992574 h 1863094"/>
                <a:gd name="connsiteX11" fmla="*/ 378796 w 412378"/>
                <a:gd name="connsiteY11" fmla="*/ 1001290 h 1863094"/>
                <a:gd name="connsiteX12" fmla="*/ 206189 w 412378"/>
                <a:gd name="connsiteY12" fmla="*/ 992574 h 1863094"/>
                <a:gd name="connsiteX13" fmla="*/ 33580 w 412378"/>
                <a:gd name="connsiteY13" fmla="*/ 1001290 h 1863094"/>
                <a:gd name="connsiteX14" fmla="*/ 0 w 412378"/>
                <a:gd name="connsiteY14" fmla="*/ 1006415 h 1863094"/>
                <a:gd name="connsiteX15" fmla="*/ 0 w 412378"/>
                <a:gd name="connsiteY15" fmla="*/ 10411 h 1863094"/>
                <a:gd name="connsiteX16" fmla="*/ 206189 w 412378"/>
                <a:gd name="connsiteY16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206189 w 412378"/>
                <a:gd name="connsiteY10" fmla="*/ 992574 h 1863094"/>
                <a:gd name="connsiteX11" fmla="*/ 378796 w 412378"/>
                <a:gd name="connsiteY11" fmla="*/ 1001290 h 1863094"/>
                <a:gd name="connsiteX12" fmla="*/ 33580 w 412378"/>
                <a:gd name="connsiteY12" fmla="*/ 1001290 h 1863094"/>
                <a:gd name="connsiteX13" fmla="*/ 0 w 412378"/>
                <a:gd name="connsiteY13" fmla="*/ 1006415 h 1863094"/>
                <a:gd name="connsiteX14" fmla="*/ 0 w 412378"/>
                <a:gd name="connsiteY14" fmla="*/ 10411 h 1863094"/>
                <a:gd name="connsiteX15" fmla="*/ 206189 w 412378"/>
                <a:gd name="connsiteY15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378796 w 412378"/>
                <a:gd name="connsiteY10" fmla="*/ 1001290 h 1863094"/>
                <a:gd name="connsiteX11" fmla="*/ 33580 w 412378"/>
                <a:gd name="connsiteY11" fmla="*/ 1001290 h 1863094"/>
                <a:gd name="connsiteX12" fmla="*/ 0 w 412378"/>
                <a:gd name="connsiteY12" fmla="*/ 1006415 h 1863094"/>
                <a:gd name="connsiteX13" fmla="*/ 0 w 412378"/>
                <a:gd name="connsiteY13" fmla="*/ 10411 h 1863094"/>
                <a:gd name="connsiteX14" fmla="*/ 206189 w 412378"/>
                <a:gd name="connsiteY14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33580 w 412378"/>
                <a:gd name="connsiteY10" fmla="*/ 1001290 h 1863094"/>
                <a:gd name="connsiteX11" fmla="*/ 0 w 412378"/>
                <a:gd name="connsiteY11" fmla="*/ 1006415 h 1863094"/>
                <a:gd name="connsiteX12" fmla="*/ 0 w 412378"/>
                <a:gd name="connsiteY12" fmla="*/ 10411 h 1863094"/>
                <a:gd name="connsiteX13" fmla="*/ 206189 w 412378"/>
                <a:gd name="connsiteY13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33581 w 412378"/>
                <a:gd name="connsiteY9" fmla="*/ 1001290 h 1863094"/>
                <a:gd name="connsiteX10" fmla="*/ 0 w 412378"/>
                <a:gd name="connsiteY10" fmla="*/ 1006415 h 1863094"/>
                <a:gd name="connsiteX11" fmla="*/ 0 w 412378"/>
                <a:gd name="connsiteY11" fmla="*/ 10411 h 1863094"/>
                <a:gd name="connsiteX12" fmla="*/ 206189 w 412378"/>
                <a:gd name="connsiteY12" fmla="*/ 0 h 1863094"/>
                <a:gd name="connsiteX0" fmla="*/ 206189 w 412378"/>
                <a:gd name="connsiteY0" fmla="*/ 0 h 1863094"/>
                <a:gd name="connsiteX1" fmla="*/ 412377 w 412378"/>
                <a:gd name="connsiteY1" fmla="*/ 10411 h 1863094"/>
                <a:gd name="connsiteX2" fmla="*/ 412378 w 412378"/>
                <a:gd name="connsiteY2" fmla="*/ 1006415 h 1863094"/>
                <a:gd name="connsiteX3" fmla="*/ 412378 w 412378"/>
                <a:gd name="connsiteY3" fmla="*/ 1863093 h 1863094"/>
                <a:gd name="connsiteX4" fmla="*/ 376304 w 412378"/>
                <a:gd name="connsiteY4" fmla="*/ 1853818 h 1863094"/>
                <a:gd name="connsiteX5" fmla="*/ 206189 w 412378"/>
                <a:gd name="connsiteY5" fmla="*/ 1836668 h 1863094"/>
                <a:gd name="connsiteX6" fmla="*/ 36075 w 412378"/>
                <a:gd name="connsiteY6" fmla="*/ 1853817 h 1863094"/>
                <a:gd name="connsiteX7" fmla="*/ 1 w 412378"/>
                <a:gd name="connsiteY7" fmla="*/ 1863094 h 1863094"/>
                <a:gd name="connsiteX8" fmla="*/ 1 w 412378"/>
                <a:gd name="connsiteY8" fmla="*/ 1006415 h 1863094"/>
                <a:gd name="connsiteX9" fmla="*/ 0 w 412378"/>
                <a:gd name="connsiteY9" fmla="*/ 1006415 h 1863094"/>
                <a:gd name="connsiteX10" fmla="*/ 0 w 412378"/>
                <a:gd name="connsiteY10" fmla="*/ 10411 h 1863094"/>
                <a:gd name="connsiteX11" fmla="*/ 206189 w 412378"/>
                <a:gd name="connsiteY11" fmla="*/ 0 h 186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378" h="1863094">
                  <a:moveTo>
                    <a:pt x="206189" y="0"/>
                  </a:moveTo>
                  <a:lnTo>
                    <a:pt x="412377" y="10411"/>
                  </a:lnTo>
                  <a:cubicBezTo>
                    <a:pt x="412377" y="342412"/>
                    <a:pt x="412378" y="674414"/>
                    <a:pt x="412378" y="1006415"/>
                  </a:cubicBezTo>
                  <a:lnTo>
                    <a:pt x="412378" y="1863093"/>
                  </a:lnTo>
                  <a:lnTo>
                    <a:pt x="376304" y="1853818"/>
                  </a:lnTo>
                  <a:cubicBezTo>
                    <a:pt x="321355" y="1842573"/>
                    <a:pt x="264462" y="1836668"/>
                    <a:pt x="206189" y="1836668"/>
                  </a:cubicBezTo>
                  <a:cubicBezTo>
                    <a:pt x="147916" y="1836668"/>
                    <a:pt x="91024" y="1842573"/>
                    <a:pt x="36075" y="1853817"/>
                  </a:cubicBezTo>
                  <a:lnTo>
                    <a:pt x="1" y="1863094"/>
                  </a:lnTo>
                  <a:lnTo>
                    <a:pt x="1" y="1006415"/>
                  </a:lnTo>
                  <a:lnTo>
                    <a:pt x="0" y="1006415"/>
                  </a:lnTo>
                  <a:lnTo>
                    <a:pt x="0" y="10411"/>
                  </a:lnTo>
                  <a:lnTo>
                    <a:pt x="20618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6C4E007-40A0-47D2-9C62-B8C8776818C9}"/>
                </a:ext>
              </a:extLst>
            </p:cNvPr>
            <p:cNvSpPr/>
            <p:nvPr/>
          </p:nvSpPr>
          <p:spPr>
            <a:xfrm>
              <a:off x="4309984" y="1715505"/>
              <a:ext cx="1407890" cy="1407890"/>
            </a:xfrm>
            <a:custGeom>
              <a:avLst/>
              <a:gdLst>
                <a:gd name="connsiteX0" fmla="*/ 291595 w 1603704"/>
                <a:gd name="connsiteY0" fmla="*/ 0 h 1603704"/>
                <a:gd name="connsiteX1" fmla="*/ 996479 w 1603704"/>
                <a:gd name="connsiteY1" fmla="*/ 704885 h 1603704"/>
                <a:gd name="connsiteX2" fmla="*/ 996480 w 1603704"/>
                <a:gd name="connsiteY2" fmla="*/ 704884 h 1603704"/>
                <a:gd name="connsiteX3" fmla="*/ 1603704 w 1603704"/>
                <a:gd name="connsiteY3" fmla="*/ 1312109 h 1603704"/>
                <a:gd name="connsiteX4" fmla="*/ 1562481 w 1603704"/>
                <a:gd name="connsiteY4" fmla="*/ 1334484 h 1603704"/>
                <a:gd name="connsiteX5" fmla="*/ 1334486 w 1603704"/>
                <a:gd name="connsiteY5" fmla="*/ 1562480 h 1603704"/>
                <a:gd name="connsiteX6" fmla="*/ 1312111 w 1603704"/>
                <a:gd name="connsiteY6" fmla="*/ 1603704 h 1603704"/>
                <a:gd name="connsiteX7" fmla="*/ 704885 w 1603704"/>
                <a:gd name="connsiteY7" fmla="*/ 996479 h 1603704"/>
                <a:gd name="connsiteX8" fmla="*/ 731733 w 1603704"/>
                <a:gd name="connsiteY8" fmla="*/ 960576 h 1603704"/>
                <a:gd name="connsiteX9" fmla="*/ 960576 w 1603704"/>
                <a:gd name="connsiteY9" fmla="*/ 731733 h 1603704"/>
                <a:gd name="connsiteX10" fmla="*/ 731732 w 1603704"/>
                <a:gd name="connsiteY10" fmla="*/ 960577 h 1603704"/>
                <a:gd name="connsiteX11" fmla="*/ 704885 w 1603704"/>
                <a:gd name="connsiteY11" fmla="*/ 996479 h 1603704"/>
                <a:gd name="connsiteX12" fmla="*/ 0 w 1603704"/>
                <a:gd name="connsiteY12" fmla="*/ 291594 h 1603704"/>
                <a:gd name="connsiteX13" fmla="*/ 138836 w 1603704"/>
                <a:gd name="connsiteY13" fmla="*/ 138836 h 160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3704" h="1603704">
                  <a:moveTo>
                    <a:pt x="291595" y="0"/>
                  </a:moveTo>
                  <a:lnTo>
                    <a:pt x="996479" y="704885"/>
                  </a:lnTo>
                  <a:lnTo>
                    <a:pt x="996480" y="704884"/>
                  </a:lnTo>
                  <a:lnTo>
                    <a:pt x="1603704" y="1312109"/>
                  </a:lnTo>
                  <a:lnTo>
                    <a:pt x="1562481" y="1334484"/>
                  </a:lnTo>
                  <a:cubicBezTo>
                    <a:pt x="1472670" y="1395161"/>
                    <a:pt x="1395162" y="1472668"/>
                    <a:pt x="1334486" y="1562480"/>
                  </a:cubicBezTo>
                  <a:lnTo>
                    <a:pt x="1312111" y="1603704"/>
                  </a:lnTo>
                  <a:lnTo>
                    <a:pt x="704885" y="996479"/>
                  </a:lnTo>
                  <a:lnTo>
                    <a:pt x="731733" y="960576"/>
                  </a:lnTo>
                  <a:cubicBezTo>
                    <a:pt x="800542" y="877199"/>
                    <a:pt x="877201" y="800542"/>
                    <a:pt x="960576" y="731733"/>
                  </a:cubicBezTo>
                  <a:cubicBezTo>
                    <a:pt x="877200" y="800542"/>
                    <a:pt x="800541" y="877199"/>
                    <a:pt x="731732" y="960577"/>
                  </a:cubicBezTo>
                  <a:lnTo>
                    <a:pt x="704885" y="996479"/>
                  </a:lnTo>
                  <a:lnTo>
                    <a:pt x="0" y="291594"/>
                  </a:lnTo>
                  <a:lnTo>
                    <a:pt x="138836" y="1388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8BC986-059A-406D-8D7E-1F29DF4C5221}"/>
                </a:ext>
              </a:extLst>
            </p:cNvPr>
            <p:cNvSpPr/>
            <p:nvPr/>
          </p:nvSpPr>
          <p:spPr>
            <a:xfrm>
              <a:off x="6474129" y="1715506"/>
              <a:ext cx="1407888" cy="1407888"/>
            </a:xfrm>
            <a:custGeom>
              <a:avLst/>
              <a:gdLst>
                <a:gd name="connsiteX0" fmla="*/ 1312108 w 1603702"/>
                <a:gd name="connsiteY0" fmla="*/ 0 h 1603702"/>
                <a:gd name="connsiteX1" fmla="*/ 1464865 w 1603702"/>
                <a:gd name="connsiteY1" fmla="*/ 138835 h 1603702"/>
                <a:gd name="connsiteX2" fmla="*/ 1603702 w 1603702"/>
                <a:gd name="connsiteY2" fmla="*/ 291594 h 1603702"/>
                <a:gd name="connsiteX3" fmla="*/ 898818 w 1603702"/>
                <a:gd name="connsiteY3" fmla="*/ 996479 h 1603702"/>
                <a:gd name="connsiteX4" fmla="*/ 291595 w 1603702"/>
                <a:gd name="connsiteY4" fmla="*/ 1603702 h 1603702"/>
                <a:gd name="connsiteX5" fmla="*/ 269218 w 1603702"/>
                <a:gd name="connsiteY5" fmla="*/ 1562478 h 1603702"/>
                <a:gd name="connsiteX6" fmla="*/ 41224 w 1603702"/>
                <a:gd name="connsiteY6" fmla="*/ 1334484 h 1603702"/>
                <a:gd name="connsiteX7" fmla="*/ 0 w 1603702"/>
                <a:gd name="connsiteY7" fmla="*/ 1312107 h 1603702"/>
                <a:gd name="connsiteX8" fmla="*/ 607223 w 1603702"/>
                <a:gd name="connsiteY8" fmla="*/ 704884 h 1603702"/>
                <a:gd name="connsiteX9" fmla="*/ 1312108 w 1603702"/>
                <a:gd name="connsiteY9" fmla="*/ 0 h 160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702" h="1603702">
                  <a:moveTo>
                    <a:pt x="1312108" y="0"/>
                  </a:moveTo>
                  <a:lnTo>
                    <a:pt x="1464865" y="138835"/>
                  </a:lnTo>
                  <a:lnTo>
                    <a:pt x="1603702" y="291594"/>
                  </a:lnTo>
                  <a:lnTo>
                    <a:pt x="898818" y="996479"/>
                  </a:lnTo>
                  <a:lnTo>
                    <a:pt x="291595" y="1603702"/>
                  </a:lnTo>
                  <a:lnTo>
                    <a:pt x="269218" y="1562478"/>
                  </a:lnTo>
                  <a:cubicBezTo>
                    <a:pt x="208543" y="1472666"/>
                    <a:pt x="131036" y="1395159"/>
                    <a:pt x="41224" y="1334484"/>
                  </a:cubicBezTo>
                  <a:lnTo>
                    <a:pt x="0" y="1312107"/>
                  </a:lnTo>
                  <a:lnTo>
                    <a:pt x="607223" y="704884"/>
                  </a:lnTo>
                  <a:lnTo>
                    <a:pt x="131210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3493596-C16C-416E-8D80-11C1F36C5128}"/>
                </a:ext>
              </a:extLst>
            </p:cNvPr>
            <p:cNvSpPr/>
            <p:nvPr/>
          </p:nvSpPr>
          <p:spPr>
            <a:xfrm>
              <a:off x="3742562" y="3320510"/>
              <a:ext cx="1635608" cy="362025"/>
            </a:xfrm>
            <a:custGeom>
              <a:avLst/>
              <a:gdLst>
                <a:gd name="connsiteX0" fmla="*/ 1006415 w 1863094"/>
                <a:gd name="connsiteY0" fmla="*/ 0 h 412377"/>
                <a:gd name="connsiteX1" fmla="*/ 1863093 w 1863094"/>
                <a:gd name="connsiteY1" fmla="*/ 0 h 412377"/>
                <a:gd name="connsiteX2" fmla="*/ 1853817 w 1863094"/>
                <a:gd name="connsiteY2" fmla="*/ 36072 h 412377"/>
                <a:gd name="connsiteX3" fmla="*/ 1836669 w 1863094"/>
                <a:gd name="connsiteY3" fmla="*/ 206187 h 412377"/>
                <a:gd name="connsiteX4" fmla="*/ 1853818 w 1863094"/>
                <a:gd name="connsiteY4" fmla="*/ 376303 h 412377"/>
                <a:gd name="connsiteX5" fmla="*/ 1863094 w 1863094"/>
                <a:gd name="connsiteY5" fmla="*/ 412377 h 412377"/>
                <a:gd name="connsiteX6" fmla="*/ 1006415 w 1863094"/>
                <a:gd name="connsiteY6" fmla="*/ 412376 h 412377"/>
                <a:gd name="connsiteX7" fmla="*/ 1001290 w 1863094"/>
                <a:gd name="connsiteY7" fmla="*/ 378796 h 412377"/>
                <a:gd name="connsiteX8" fmla="*/ 992573 w 1863094"/>
                <a:gd name="connsiteY8" fmla="*/ 206189 h 412377"/>
                <a:gd name="connsiteX9" fmla="*/ 1001289 w 1863094"/>
                <a:gd name="connsiteY9" fmla="*/ 378796 h 412377"/>
                <a:gd name="connsiteX10" fmla="*/ 1006414 w 1863094"/>
                <a:gd name="connsiteY10" fmla="*/ 412377 h 412377"/>
                <a:gd name="connsiteX11" fmla="*/ 10411 w 1863094"/>
                <a:gd name="connsiteY11" fmla="*/ 412377 h 412377"/>
                <a:gd name="connsiteX12" fmla="*/ 0 w 1863094"/>
                <a:gd name="connsiteY12" fmla="*/ 206188 h 412377"/>
                <a:gd name="connsiteX13" fmla="*/ 10411 w 1863094"/>
                <a:gd name="connsiteY13" fmla="*/ 0 h 412377"/>
                <a:gd name="connsiteX14" fmla="*/ 1006414 w 1863094"/>
                <a:gd name="connsiteY14" fmla="*/ 1 h 412377"/>
                <a:gd name="connsiteX15" fmla="*/ 1006415 w 1863094"/>
                <a:gd name="connsiteY15" fmla="*/ 0 h 412377"/>
                <a:gd name="connsiteX0" fmla="*/ 1006415 w 1863094"/>
                <a:gd name="connsiteY0" fmla="*/ 0 h 412377"/>
                <a:gd name="connsiteX1" fmla="*/ 1863093 w 1863094"/>
                <a:gd name="connsiteY1" fmla="*/ 0 h 412377"/>
                <a:gd name="connsiteX2" fmla="*/ 1853817 w 1863094"/>
                <a:gd name="connsiteY2" fmla="*/ 36072 h 412377"/>
                <a:gd name="connsiteX3" fmla="*/ 1836669 w 1863094"/>
                <a:gd name="connsiteY3" fmla="*/ 206187 h 412377"/>
                <a:gd name="connsiteX4" fmla="*/ 1853818 w 1863094"/>
                <a:gd name="connsiteY4" fmla="*/ 376303 h 412377"/>
                <a:gd name="connsiteX5" fmla="*/ 1863094 w 1863094"/>
                <a:gd name="connsiteY5" fmla="*/ 412377 h 412377"/>
                <a:gd name="connsiteX6" fmla="*/ 1006415 w 1863094"/>
                <a:gd name="connsiteY6" fmla="*/ 412376 h 412377"/>
                <a:gd name="connsiteX7" fmla="*/ 1001290 w 1863094"/>
                <a:gd name="connsiteY7" fmla="*/ 378796 h 412377"/>
                <a:gd name="connsiteX8" fmla="*/ 1001289 w 1863094"/>
                <a:gd name="connsiteY8" fmla="*/ 378796 h 412377"/>
                <a:gd name="connsiteX9" fmla="*/ 1006414 w 1863094"/>
                <a:gd name="connsiteY9" fmla="*/ 412377 h 412377"/>
                <a:gd name="connsiteX10" fmla="*/ 10411 w 1863094"/>
                <a:gd name="connsiteY10" fmla="*/ 412377 h 412377"/>
                <a:gd name="connsiteX11" fmla="*/ 0 w 1863094"/>
                <a:gd name="connsiteY11" fmla="*/ 206188 h 412377"/>
                <a:gd name="connsiteX12" fmla="*/ 10411 w 1863094"/>
                <a:gd name="connsiteY12" fmla="*/ 0 h 412377"/>
                <a:gd name="connsiteX13" fmla="*/ 1006414 w 1863094"/>
                <a:gd name="connsiteY13" fmla="*/ 1 h 412377"/>
                <a:gd name="connsiteX14" fmla="*/ 1006415 w 1863094"/>
                <a:gd name="connsiteY14" fmla="*/ 0 h 412377"/>
                <a:gd name="connsiteX0" fmla="*/ 1006415 w 1863094"/>
                <a:gd name="connsiteY0" fmla="*/ 0 h 412377"/>
                <a:gd name="connsiteX1" fmla="*/ 1863093 w 1863094"/>
                <a:gd name="connsiteY1" fmla="*/ 0 h 412377"/>
                <a:gd name="connsiteX2" fmla="*/ 1853817 w 1863094"/>
                <a:gd name="connsiteY2" fmla="*/ 36072 h 412377"/>
                <a:gd name="connsiteX3" fmla="*/ 1836669 w 1863094"/>
                <a:gd name="connsiteY3" fmla="*/ 206187 h 412377"/>
                <a:gd name="connsiteX4" fmla="*/ 1853818 w 1863094"/>
                <a:gd name="connsiteY4" fmla="*/ 376303 h 412377"/>
                <a:gd name="connsiteX5" fmla="*/ 1863094 w 1863094"/>
                <a:gd name="connsiteY5" fmla="*/ 412377 h 412377"/>
                <a:gd name="connsiteX6" fmla="*/ 1006415 w 1863094"/>
                <a:gd name="connsiteY6" fmla="*/ 412376 h 412377"/>
                <a:gd name="connsiteX7" fmla="*/ 1001290 w 1863094"/>
                <a:gd name="connsiteY7" fmla="*/ 378796 h 412377"/>
                <a:gd name="connsiteX8" fmla="*/ 1006414 w 1863094"/>
                <a:gd name="connsiteY8" fmla="*/ 412377 h 412377"/>
                <a:gd name="connsiteX9" fmla="*/ 10411 w 1863094"/>
                <a:gd name="connsiteY9" fmla="*/ 412377 h 412377"/>
                <a:gd name="connsiteX10" fmla="*/ 0 w 1863094"/>
                <a:gd name="connsiteY10" fmla="*/ 206188 h 412377"/>
                <a:gd name="connsiteX11" fmla="*/ 10411 w 1863094"/>
                <a:gd name="connsiteY11" fmla="*/ 0 h 412377"/>
                <a:gd name="connsiteX12" fmla="*/ 1006414 w 1863094"/>
                <a:gd name="connsiteY12" fmla="*/ 1 h 412377"/>
                <a:gd name="connsiteX13" fmla="*/ 1006415 w 1863094"/>
                <a:gd name="connsiteY13" fmla="*/ 0 h 412377"/>
                <a:gd name="connsiteX0" fmla="*/ 1006415 w 1863094"/>
                <a:gd name="connsiteY0" fmla="*/ 0 h 412377"/>
                <a:gd name="connsiteX1" fmla="*/ 1863093 w 1863094"/>
                <a:gd name="connsiteY1" fmla="*/ 0 h 412377"/>
                <a:gd name="connsiteX2" fmla="*/ 1853817 w 1863094"/>
                <a:gd name="connsiteY2" fmla="*/ 36072 h 412377"/>
                <a:gd name="connsiteX3" fmla="*/ 1836669 w 1863094"/>
                <a:gd name="connsiteY3" fmla="*/ 206187 h 412377"/>
                <a:gd name="connsiteX4" fmla="*/ 1853818 w 1863094"/>
                <a:gd name="connsiteY4" fmla="*/ 376303 h 412377"/>
                <a:gd name="connsiteX5" fmla="*/ 1863094 w 1863094"/>
                <a:gd name="connsiteY5" fmla="*/ 412377 h 412377"/>
                <a:gd name="connsiteX6" fmla="*/ 1006415 w 1863094"/>
                <a:gd name="connsiteY6" fmla="*/ 412376 h 412377"/>
                <a:gd name="connsiteX7" fmla="*/ 1006414 w 1863094"/>
                <a:gd name="connsiteY7" fmla="*/ 412377 h 412377"/>
                <a:gd name="connsiteX8" fmla="*/ 10411 w 1863094"/>
                <a:gd name="connsiteY8" fmla="*/ 412377 h 412377"/>
                <a:gd name="connsiteX9" fmla="*/ 0 w 1863094"/>
                <a:gd name="connsiteY9" fmla="*/ 206188 h 412377"/>
                <a:gd name="connsiteX10" fmla="*/ 10411 w 1863094"/>
                <a:gd name="connsiteY10" fmla="*/ 0 h 412377"/>
                <a:gd name="connsiteX11" fmla="*/ 1006414 w 1863094"/>
                <a:gd name="connsiteY11" fmla="*/ 1 h 412377"/>
                <a:gd name="connsiteX12" fmla="*/ 1006415 w 1863094"/>
                <a:gd name="connsiteY12" fmla="*/ 0 h 41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3094" h="412377">
                  <a:moveTo>
                    <a:pt x="1006415" y="0"/>
                  </a:moveTo>
                  <a:lnTo>
                    <a:pt x="1863093" y="0"/>
                  </a:lnTo>
                  <a:lnTo>
                    <a:pt x="1853817" y="36072"/>
                  </a:lnTo>
                  <a:cubicBezTo>
                    <a:pt x="1842574" y="91021"/>
                    <a:pt x="1836668" y="147915"/>
                    <a:pt x="1836669" y="206187"/>
                  </a:cubicBezTo>
                  <a:cubicBezTo>
                    <a:pt x="1836669" y="264460"/>
                    <a:pt x="1842573" y="321353"/>
                    <a:pt x="1853818" y="376303"/>
                  </a:cubicBezTo>
                  <a:lnTo>
                    <a:pt x="1863094" y="412377"/>
                  </a:lnTo>
                  <a:lnTo>
                    <a:pt x="1006415" y="412376"/>
                  </a:lnTo>
                  <a:lnTo>
                    <a:pt x="1006414" y="412377"/>
                  </a:lnTo>
                  <a:lnTo>
                    <a:pt x="10411" y="412377"/>
                  </a:lnTo>
                  <a:lnTo>
                    <a:pt x="0" y="206188"/>
                  </a:lnTo>
                  <a:lnTo>
                    <a:pt x="10411" y="0"/>
                  </a:lnTo>
                  <a:lnTo>
                    <a:pt x="1006414" y="1"/>
                  </a:lnTo>
                  <a:lnTo>
                    <a:pt x="100641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2527C16-0E42-4BC3-84A1-2DD75800B4D1}"/>
                </a:ext>
              </a:extLst>
            </p:cNvPr>
            <p:cNvSpPr/>
            <p:nvPr/>
          </p:nvSpPr>
          <p:spPr>
            <a:xfrm>
              <a:off x="6813833" y="3320510"/>
              <a:ext cx="1635605" cy="362026"/>
            </a:xfrm>
            <a:custGeom>
              <a:avLst/>
              <a:gdLst>
                <a:gd name="connsiteX0" fmla="*/ 856678 w 1863090"/>
                <a:gd name="connsiteY0" fmla="*/ 1 h 412378"/>
                <a:gd name="connsiteX1" fmla="*/ 1852679 w 1863090"/>
                <a:gd name="connsiteY1" fmla="*/ 1 h 412378"/>
                <a:gd name="connsiteX2" fmla="*/ 1863090 w 1863090"/>
                <a:gd name="connsiteY2" fmla="*/ 206188 h 412378"/>
                <a:gd name="connsiteX3" fmla="*/ 1852679 w 1863090"/>
                <a:gd name="connsiteY3" fmla="*/ 412378 h 412378"/>
                <a:gd name="connsiteX4" fmla="*/ 856676 w 1863090"/>
                <a:gd name="connsiteY4" fmla="*/ 412378 h 412378"/>
                <a:gd name="connsiteX5" fmla="*/ 861803 w 1863090"/>
                <a:gd name="connsiteY5" fmla="*/ 378797 h 412378"/>
                <a:gd name="connsiteX6" fmla="*/ 870519 w 1863090"/>
                <a:gd name="connsiteY6" fmla="*/ 206189 h 412378"/>
                <a:gd name="connsiteX7" fmla="*/ 861802 w 1863090"/>
                <a:gd name="connsiteY7" fmla="*/ 33581 h 412378"/>
                <a:gd name="connsiteX8" fmla="*/ 0 w 1863090"/>
                <a:gd name="connsiteY8" fmla="*/ 0 h 412378"/>
                <a:gd name="connsiteX9" fmla="*/ 856677 w 1863090"/>
                <a:gd name="connsiteY9" fmla="*/ 0 h 412378"/>
                <a:gd name="connsiteX10" fmla="*/ 861801 w 1863090"/>
                <a:gd name="connsiteY10" fmla="*/ 33579 h 412378"/>
                <a:gd name="connsiteX11" fmla="*/ 870517 w 1863090"/>
                <a:gd name="connsiteY11" fmla="*/ 206188 h 412378"/>
                <a:gd name="connsiteX12" fmla="*/ 861802 w 1863090"/>
                <a:gd name="connsiteY12" fmla="*/ 378795 h 412378"/>
                <a:gd name="connsiteX13" fmla="*/ 856676 w 1863090"/>
                <a:gd name="connsiteY13" fmla="*/ 412376 h 412378"/>
                <a:gd name="connsiteX14" fmla="*/ 0 w 1863090"/>
                <a:gd name="connsiteY14" fmla="*/ 412376 h 412378"/>
                <a:gd name="connsiteX15" fmla="*/ 9275 w 1863090"/>
                <a:gd name="connsiteY15" fmla="*/ 376302 h 412378"/>
                <a:gd name="connsiteX16" fmla="*/ 26424 w 1863090"/>
                <a:gd name="connsiteY16" fmla="*/ 206188 h 412378"/>
                <a:gd name="connsiteX17" fmla="*/ 9275 w 1863090"/>
                <a:gd name="connsiteY17" fmla="*/ 36073 h 41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3090" h="412378">
                  <a:moveTo>
                    <a:pt x="856678" y="1"/>
                  </a:moveTo>
                  <a:lnTo>
                    <a:pt x="1852679" y="1"/>
                  </a:lnTo>
                  <a:lnTo>
                    <a:pt x="1863090" y="206188"/>
                  </a:lnTo>
                  <a:lnTo>
                    <a:pt x="1852679" y="412378"/>
                  </a:lnTo>
                  <a:lnTo>
                    <a:pt x="856676" y="412378"/>
                  </a:lnTo>
                  <a:lnTo>
                    <a:pt x="861803" y="378797"/>
                  </a:lnTo>
                  <a:cubicBezTo>
                    <a:pt x="867565" y="322044"/>
                    <a:pt x="870517" y="264461"/>
                    <a:pt x="870519" y="206189"/>
                  </a:cubicBezTo>
                  <a:cubicBezTo>
                    <a:pt x="870519" y="147917"/>
                    <a:pt x="867565" y="90333"/>
                    <a:pt x="861802" y="33581"/>
                  </a:cubicBezTo>
                  <a:close/>
                  <a:moveTo>
                    <a:pt x="0" y="0"/>
                  </a:moveTo>
                  <a:lnTo>
                    <a:pt x="856677" y="0"/>
                  </a:lnTo>
                  <a:lnTo>
                    <a:pt x="861801" y="33579"/>
                  </a:lnTo>
                  <a:cubicBezTo>
                    <a:pt x="867565" y="90332"/>
                    <a:pt x="870517" y="147915"/>
                    <a:pt x="870517" y="206188"/>
                  </a:cubicBezTo>
                  <a:cubicBezTo>
                    <a:pt x="870517" y="264460"/>
                    <a:pt x="867565" y="322043"/>
                    <a:pt x="861802" y="378795"/>
                  </a:cubicBezTo>
                  <a:lnTo>
                    <a:pt x="856676" y="412376"/>
                  </a:lnTo>
                  <a:lnTo>
                    <a:pt x="0" y="412376"/>
                  </a:lnTo>
                  <a:lnTo>
                    <a:pt x="9275" y="376302"/>
                  </a:lnTo>
                  <a:cubicBezTo>
                    <a:pt x="20519" y="321353"/>
                    <a:pt x="26424" y="264460"/>
                    <a:pt x="26424" y="206188"/>
                  </a:cubicBezTo>
                  <a:cubicBezTo>
                    <a:pt x="26424" y="147915"/>
                    <a:pt x="20519" y="91022"/>
                    <a:pt x="9275" y="3607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66D450-B536-4207-90D2-E745C960AEC4}"/>
                </a:ext>
              </a:extLst>
            </p:cNvPr>
            <p:cNvSpPr/>
            <p:nvPr/>
          </p:nvSpPr>
          <p:spPr>
            <a:xfrm>
              <a:off x="4309986" y="3879649"/>
              <a:ext cx="1407889" cy="1407890"/>
            </a:xfrm>
            <a:custGeom>
              <a:avLst/>
              <a:gdLst>
                <a:gd name="connsiteX0" fmla="*/ 1312109 w 1603703"/>
                <a:gd name="connsiteY0" fmla="*/ 0 h 1603704"/>
                <a:gd name="connsiteX1" fmla="*/ 1334485 w 1603703"/>
                <a:gd name="connsiteY1" fmla="*/ 41224 h 1603704"/>
                <a:gd name="connsiteX2" fmla="*/ 1562479 w 1603703"/>
                <a:gd name="connsiteY2" fmla="*/ 269219 h 1603704"/>
                <a:gd name="connsiteX3" fmla="*/ 1603703 w 1603703"/>
                <a:gd name="connsiteY3" fmla="*/ 291595 h 1603704"/>
                <a:gd name="connsiteX4" fmla="*/ 996480 w 1603703"/>
                <a:gd name="connsiteY4" fmla="*/ 898818 h 1603704"/>
                <a:gd name="connsiteX5" fmla="*/ 291595 w 1603703"/>
                <a:gd name="connsiteY5" fmla="*/ 1603704 h 1603704"/>
                <a:gd name="connsiteX6" fmla="*/ 138835 w 1603703"/>
                <a:gd name="connsiteY6" fmla="*/ 1464866 h 1603704"/>
                <a:gd name="connsiteX7" fmla="*/ 0 w 1603703"/>
                <a:gd name="connsiteY7" fmla="*/ 1312109 h 1603704"/>
                <a:gd name="connsiteX8" fmla="*/ 704885 w 1603703"/>
                <a:gd name="connsiteY8" fmla="*/ 607224 h 1603704"/>
                <a:gd name="connsiteX9" fmla="*/ 1312109 w 1603703"/>
                <a:gd name="connsiteY9" fmla="*/ 0 h 160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703" h="1603704">
                  <a:moveTo>
                    <a:pt x="1312109" y="0"/>
                  </a:moveTo>
                  <a:lnTo>
                    <a:pt x="1334485" y="41224"/>
                  </a:lnTo>
                  <a:cubicBezTo>
                    <a:pt x="1395161" y="131036"/>
                    <a:pt x="1472667" y="208543"/>
                    <a:pt x="1562479" y="269219"/>
                  </a:cubicBezTo>
                  <a:lnTo>
                    <a:pt x="1603703" y="291595"/>
                  </a:lnTo>
                  <a:lnTo>
                    <a:pt x="996480" y="898818"/>
                  </a:lnTo>
                  <a:lnTo>
                    <a:pt x="291595" y="1603704"/>
                  </a:lnTo>
                  <a:lnTo>
                    <a:pt x="138835" y="1464866"/>
                  </a:lnTo>
                  <a:lnTo>
                    <a:pt x="0" y="1312109"/>
                  </a:lnTo>
                  <a:lnTo>
                    <a:pt x="704885" y="607224"/>
                  </a:lnTo>
                  <a:lnTo>
                    <a:pt x="131210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6CE4526-D705-4CBA-9F81-4A0E406AE763}"/>
                </a:ext>
              </a:extLst>
            </p:cNvPr>
            <p:cNvSpPr/>
            <p:nvPr/>
          </p:nvSpPr>
          <p:spPr>
            <a:xfrm>
              <a:off x="6474129" y="3879649"/>
              <a:ext cx="1407889" cy="1407888"/>
            </a:xfrm>
            <a:custGeom>
              <a:avLst/>
              <a:gdLst>
                <a:gd name="connsiteX0" fmla="*/ 291595 w 1603703"/>
                <a:gd name="connsiteY0" fmla="*/ 0 h 1603702"/>
                <a:gd name="connsiteX1" fmla="*/ 898818 w 1603703"/>
                <a:gd name="connsiteY1" fmla="*/ 607223 h 1603702"/>
                <a:gd name="connsiteX2" fmla="*/ 1603703 w 1603703"/>
                <a:gd name="connsiteY2" fmla="*/ 1312108 h 1603702"/>
                <a:gd name="connsiteX3" fmla="*/ 1464866 w 1603703"/>
                <a:gd name="connsiteY3" fmla="*/ 1464866 h 1603702"/>
                <a:gd name="connsiteX4" fmla="*/ 1312108 w 1603703"/>
                <a:gd name="connsiteY4" fmla="*/ 1603702 h 1603702"/>
                <a:gd name="connsiteX5" fmla="*/ 607224 w 1603703"/>
                <a:gd name="connsiteY5" fmla="*/ 898818 h 1603702"/>
                <a:gd name="connsiteX6" fmla="*/ 0 w 1603703"/>
                <a:gd name="connsiteY6" fmla="*/ 291595 h 1603702"/>
                <a:gd name="connsiteX7" fmla="*/ 41224 w 1603703"/>
                <a:gd name="connsiteY7" fmla="*/ 269219 h 1603702"/>
                <a:gd name="connsiteX8" fmla="*/ 269220 w 1603703"/>
                <a:gd name="connsiteY8" fmla="*/ 41224 h 1603702"/>
                <a:gd name="connsiteX9" fmla="*/ 291595 w 1603703"/>
                <a:gd name="connsiteY9" fmla="*/ 0 h 160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703" h="1603702">
                  <a:moveTo>
                    <a:pt x="291595" y="0"/>
                  </a:moveTo>
                  <a:lnTo>
                    <a:pt x="898818" y="607223"/>
                  </a:lnTo>
                  <a:lnTo>
                    <a:pt x="1603703" y="1312108"/>
                  </a:lnTo>
                  <a:lnTo>
                    <a:pt x="1464866" y="1464866"/>
                  </a:lnTo>
                  <a:lnTo>
                    <a:pt x="1312108" y="1603702"/>
                  </a:lnTo>
                  <a:lnTo>
                    <a:pt x="607224" y="898818"/>
                  </a:lnTo>
                  <a:lnTo>
                    <a:pt x="0" y="291595"/>
                  </a:lnTo>
                  <a:lnTo>
                    <a:pt x="41224" y="269219"/>
                  </a:lnTo>
                  <a:cubicBezTo>
                    <a:pt x="131036" y="208543"/>
                    <a:pt x="208544" y="131035"/>
                    <a:pt x="269220" y="41224"/>
                  </a:cubicBezTo>
                  <a:lnTo>
                    <a:pt x="29159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BBFE065-26B1-4167-9801-D8D72147F4AF}"/>
                </a:ext>
              </a:extLst>
            </p:cNvPr>
            <p:cNvSpPr/>
            <p:nvPr/>
          </p:nvSpPr>
          <p:spPr>
            <a:xfrm>
              <a:off x="5914987" y="4219355"/>
              <a:ext cx="362026" cy="1635606"/>
            </a:xfrm>
            <a:custGeom>
              <a:avLst/>
              <a:gdLst>
                <a:gd name="connsiteX0" fmla="*/ 1 w 412378"/>
                <a:gd name="connsiteY0" fmla="*/ 0 h 1863091"/>
                <a:gd name="connsiteX1" fmla="*/ 36075 w 412378"/>
                <a:gd name="connsiteY1" fmla="*/ 9275 h 1863091"/>
                <a:gd name="connsiteX2" fmla="*/ 206191 w 412378"/>
                <a:gd name="connsiteY2" fmla="*/ 26424 h 1863091"/>
                <a:gd name="connsiteX3" fmla="*/ 376305 w 412378"/>
                <a:gd name="connsiteY3" fmla="*/ 9275 h 1863091"/>
                <a:gd name="connsiteX4" fmla="*/ 412378 w 412378"/>
                <a:gd name="connsiteY4" fmla="*/ 0 h 1863091"/>
                <a:gd name="connsiteX5" fmla="*/ 412378 w 412378"/>
                <a:gd name="connsiteY5" fmla="*/ 856677 h 1863091"/>
                <a:gd name="connsiteX6" fmla="*/ 378797 w 412378"/>
                <a:gd name="connsiteY6" fmla="*/ 861802 h 1863091"/>
                <a:gd name="connsiteX7" fmla="*/ 214486 w 412378"/>
                <a:gd name="connsiteY7" fmla="*/ 870100 h 1863091"/>
                <a:gd name="connsiteX8" fmla="*/ 378797 w 412378"/>
                <a:gd name="connsiteY8" fmla="*/ 861803 h 1863091"/>
                <a:gd name="connsiteX9" fmla="*/ 412377 w 412378"/>
                <a:gd name="connsiteY9" fmla="*/ 856678 h 1863091"/>
                <a:gd name="connsiteX10" fmla="*/ 412377 w 412378"/>
                <a:gd name="connsiteY10" fmla="*/ 1852680 h 1863091"/>
                <a:gd name="connsiteX11" fmla="*/ 206189 w 412378"/>
                <a:gd name="connsiteY11" fmla="*/ 1863091 h 1863091"/>
                <a:gd name="connsiteX12" fmla="*/ 0 w 412378"/>
                <a:gd name="connsiteY12" fmla="*/ 1852680 h 1863091"/>
                <a:gd name="connsiteX13" fmla="*/ 0 w 412378"/>
                <a:gd name="connsiteY13" fmla="*/ 856678 h 1863091"/>
                <a:gd name="connsiteX14" fmla="*/ 33580 w 412378"/>
                <a:gd name="connsiteY14" fmla="*/ 861803 h 1863091"/>
                <a:gd name="connsiteX15" fmla="*/ 206188 w 412378"/>
                <a:gd name="connsiteY15" fmla="*/ 870519 h 1863091"/>
                <a:gd name="connsiteX16" fmla="*/ 206189 w 412378"/>
                <a:gd name="connsiteY16" fmla="*/ 870519 h 1863091"/>
                <a:gd name="connsiteX17" fmla="*/ 33581 w 412378"/>
                <a:gd name="connsiteY17" fmla="*/ 861802 h 1863091"/>
                <a:gd name="connsiteX18" fmla="*/ 1 w 412378"/>
                <a:gd name="connsiteY18" fmla="*/ 856678 h 1863091"/>
                <a:gd name="connsiteX0" fmla="*/ 1 w 412378"/>
                <a:gd name="connsiteY0" fmla="*/ 0 h 1863091"/>
                <a:gd name="connsiteX1" fmla="*/ 36075 w 412378"/>
                <a:gd name="connsiteY1" fmla="*/ 9275 h 1863091"/>
                <a:gd name="connsiteX2" fmla="*/ 206191 w 412378"/>
                <a:gd name="connsiteY2" fmla="*/ 26424 h 1863091"/>
                <a:gd name="connsiteX3" fmla="*/ 376305 w 412378"/>
                <a:gd name="connsiteY3" fmla="*/ 9275 h 1863091"/>
                <a:gd name="connsiteX4" fmla="*/ 412378 w 412378"/>
                <a:gd name="connsiteY4" fmla="*/ 0 h 1863091"/>
                <a:gd name="connsiteX5" fmla="*/ 412378 w 412378"/>
                <a:gd name="connsiteY5" fmla="*/ 856677 h 1863091"/>
                <a:gd name="connsiteX6" fmla="*/ 378797 w 412378"/>
                <a:gd name="connsiteY6" fmla="*/ 861802 h 1863091"/>
                <a:gd name="connsiteX7" fmla="*/ 214486 w 412378"/>
                <a:gd name="connsiteY7" fmla="*/ 870100 h 1863091"/>
                <a:gd name="connsiteX8" fmla="*/ 378797 w 412378"/>
                <a:gd name="connsiteY8" fmla="*/ 861803 h 1863091"/>
                <a:gd name="connsiteX9" fmla="*/ 412377 w 412378"/>
                <a:gd name="connsiteY9" fmla="*/ 856678 h 1863091"/>
                <a:gd name="connsiteX10" fmla="*/ 412377 w 412378"/>
                <a:gd name="connsiteY10" fmla="*/ 1852680 h 1863091"/>
                <a:gd name="connsiteX11" fmla="*/ 206189 w 412378"/>
                <a:gd name="connsiteY11" fmla="*/ 1863091 h 1863091"/>
                <a:gd name="connsiteX12" fmla="*/ 0 w 412378"/>
                <a:gd name="connsiteY12" fmla="*/ 1852680 h 1863091"/>
                <a:gd name="connsiteX13" fmla="*/ 0 w 412378"/>
                <a:gd name="connsiteY13" fmla="*/ 856678 h 1863091"/>
                <a:gd name="connsiteX14" fmla="*/ 33580 w 412378"/>
                <a:gd name="connsiteY14" fmla="*/ 861803 h 1863091"/>
                <a:gd name="connsiteX15" fmla="*/ 206188 w 412378"/>
                <a:gd name="connsiteY15" fmla="*/ 870519 h 1863091"/>
                <a:gd name="connsiteX16" fmla="*/ 33581 w 412378"/>
                <a:gd name="connsiteY16" fmla="*/ 861802 h 1863091"/>
                <a:gd name="connsiteX17" fmla="*/ 1 w 412378"/>
                <a:gd name="connsiteY17" fmla="*/ 856678 h 1863091"/>
                <a:gd name="connsiteX18" fmla="*/ 1 w 412378"/>
                <a:gd name="connsiteY18" fmla="*/ 0 h 1863091"/>
                <a:gd name="connsiteX0" fmla="*/ 1 w 412378"/>
                <a:gd name="connsiteY0" fmla="*/ 0 h 1863091"/>
                <a:gd name="connsiteX1" fmla="*/ 36075 w 412378"/>
                <a:gd name="connsiteY1" fmla="*/ 9275 h 1863091"/>
                <a:gd name="connsiteX2" fmla="*/ 206191 w 412378"/>
                <a:gd name="connsiteY2" fmla="*/ 26424 h 1863091"/>
                <a:gd name="connsiteX3" fmla="*/ 376305 w 412378"/>
                <a:gd name="connsiteY3" fmla="*/ 9275 h 1863091"/>
                <a:gd name="connsiteX4" fmla="*/ 412378 w 412378"/>
                <a:gd name="connsiteY4" fmla="*/ 0 h 1863091"/>
                <a:gd name="connsiteX5" fmla="*/ 412378 w 412378"/>
                <a:gd name="connsiteY5" fmla="*/ 856677 h 1863091"/>
                <a:gd name="connsiteX6" fmla="*/ 378797 w 412378"/>
                <a:gd name="connsiteY6" fmla="*/ 861802 h 1863091"/>
                <a:gd name="connsiteX7" fmla="*/ 214486 w 412378"/>
                <a:gd name="connsiteY7" fmla="*/ 870100 h 1863091"/>
                <a:gd name="connsiteX8" fmla="*/ 378797 w 412378"/>
                <a:gd name="connsiteY8" fmla="*/ 861803 h 1863091"/>
                <a:gd name="connsiteX9" fmla="*/ 412377 w 412378"/>
                <a:gd name="connsiteY9" fmla="*/ 856678 h 1863091"/>
                <a:gd name="connsiteX10" fmla="*/ 412377 w 412378"/>
                <a:gd name="connsiteY10" fmla="*/ 1852680 h 1863091"/>
                <a:gd name="connsiteX11" fmla="*/ 206189 w 412378"/>
                <a:gd name="connsiteY11" fmla="*/ 1863091 h 1863091"/>
                <a:gd name="connsiteX12" fmla="*/ 0 w 412378"/>
                <a:gd name="connsiteY12" fmla="*/ 1852680 h 1863091"/>
                <a:gd name="connsiteX13" fmla="*/ 0 w 412378"/>
                <a:gd name="connsiteY13" fmla="*/ 856678 h 1863091"/>
                <a:gd name="connsiteX14" fmla="*/ 33580 w 412378"/>
                <a:gd name="connsiteY14" fmla="*/ 861803 h 1863091"/>
                <a:gd name="connsiteX15" fmla="*/ 33581 w 412378"/>
                <a:gd name="connsiteY15" fmla="*/ 861802 h 1863091"/>
                <a:gd name="connsiteX16" fmla="*/ 1 w 412378"/>
                <a:gd name="connsiteY16" fmla="*/ 856678 h 1863091"/>
                <a:gd name="connsiteX17" fmla="*/ 1 w 412378"/>
                <a:gd name="connsiteY17" fmla="*/ 0 h 1863091"/>
                <a:gd name="connsiteX0" fmla="*/ 1 w 412378"/>
                <a:gd name="connsiteY0" fmla="*/ 0 h 1863091"/>
                <a:gd name="connsiteX1" fmla="*/ 36075 w 412378"/>
                <a:gd name="connsiteY1" fmla="*/ 9275 h 1863091"/>
                <a:gd name="connsiteX2" fmla="*/ 206191 w 412378"/>
                <a:gd name="connsiteY2" fmla="*/ 26424 h 1863091"/>
                <a:gd name="connsiteX3" fmla="*/ 376305 w 412378"/>
                <a:gd name="connsiteY3" fmla="*/ 9275 h 1863091"/>
                <a:gd name="connsiteX4" fmla="*/ 412378 w 412378"/>
                <a:gd name="connsiteY4" fmla="*/ 0 h 1863091"/>
                <a:gd name="connsiteX5" fmla="*/ 412378 w 412378"/>
                <a:gd name="connsiteY5" fmla="*/ 856677 h 1863091"/>
                <a:gd name="connsiteX6" fmla="*/ 378797 w 412378"/>
                <a:gd name="connsiteY6" fmla="*/ 861802 h 1863091"/>
                <a:gd name="connsiteX7" fmla="*/ 378797 w 412378"/>
                <a:gd name="connsiteY7" fmla="*/ 861803 h 1863091"/>
                <a:gd name="connsiteX8" fmla="*/ 412377 w 412378"/>
                <a:gd name="connsiteY8" fmla="*/ 856678 h 1863091"/>
                <a:gd name="connsiteX9" fmla="*/ 412377 w 412378"/>
                <a:gd name="connsiteY9" fmla="*/ 1852680 h 1863091"/>
                <a:gd name="connsiteX10" fmla="*/ 206189 w 412378"/>
                <a:gd name="connsiteY10" fmla="*/ 1863091 h 1863091"/>
                <a:gd name="connsiteX11" fmla="*/ 0 w 412378"/>
                <a:gd name="connsiteY11" fmla="*/ 1852680 h 1863091"/>
                <a:gd name="connsiteX12" fmla="*/ 0 w 412378"/>
                <a:gd name="connsiteY12" fmla="*/ 856678 h 1863091"/>
                <a:gd name="connsiteX13" fmla="*/ 33580 w 412378"/>
                <a:gd name="connsiteY13" fmla="*/ 861803 h 1863091"/>
                <a:gd name="connsiteX14" fmla="*/ 33581 w 412378"/>
                <a:gd name="connsiteY14" fmla="*/ 861802 h 1863091"/>
                <a:gd name="connsiteX15" fmla="*/ 1 w 412378"/>
                <a:gd name="connsiteY15" fmla="*/ 856678 h 1863091"/>
                <a:gd name="connsiteX16" fmla="*/ 1 w 412378"/>
                <a:gd name="connsiteY16" fmla="*/ 0 h 186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2378" h="1863091">
                  <a:moveTo>
                    <a:pt x="1" y="0"/>
                  </a:moveTo>
                  <a:lnTo>
                    <a:pt x="36075" y="9275"/>
                  </a:lnTo>
                  <a:cubicBezTo>
                    <a:pt x="91024" y="20520"/>
                    <a:pt x="147918" y="26424"/>
                    <a:pt x="206191" y="26424"/>
                  </a:cubicBezTo>
                  <a:cubicBezTo>
                    <a:pt x="264462" y="26425"/>
                    <a:pt x="321356" y="20519"/>
                    <a:pt x="376305" y="9275"/>
                  </a:cubicBezTo>
                  <a:lnTo>
                    <a:pt x="412378" y="0"/>
                  </a:lnTo>
                  <a:lnTo>
                    <a:pt x="412378" y="856677"/>
                  </a:lnTo>
                  <a:lnTo>
                    <a:pt x="378797" y="861802"/>
                  </a:lnTo>
                  <a:lnTo>
                    <a:pt x="378797" y="861803"/>
                  </a:lnTo>
                  <a:lnTo>
                    <a:pt x="412377" y="856678"/>
                  </a:lnTo>
                  <a:lnTo>
                    <a:pt x="412377" y="1852680"/>
                  </a:lnTo>
                  <a:lnTo>
                    <a:pt x="206189" y="1863091"/>
                  </a:lnTo>
                  <a:lnTo>
                    <a:pt x="0" y="1852680"/>
                  </a:lnTo>
                  <a:lnTo>
                    <a:pt x="0" y="856678"/>
                  </a:lnTo>
                  <a:lnTo>
                    <a:pt x="33580" y="861803"/>
                  </a:lnTo>
                  <a:cubicBezTo>
                    <a:pt x="39177" y="862657"/>
                    <a:pt x="39177" y="862656"/>
                    <a:pt x="33581" y="861802"/>
                  </a:cubicBezTo>
                  <a:lnTo>
                    <a:pt x="1" y="85667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sx="120000" sy="12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1A926AB-BEE9-4E94-8136-6A137AE77898}"/>
                </a:ext>
              </a:extLst>
            </p:cNvPr>
            <p:cNvSpPr/>
            <p:nvPr/>
          </p:nvSpPr>
          <p:spPr>
            <a:xfrm>
              <a:off x="5236356" y="2641877"/>
              <a:ext cx="1719288" cy="17192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09" y="-93173"/>
            <a:ext cx="5889900" cy="641100"/>
          </a:xfrm>
        </p:spPr>
        <p:txBody>
          <a:bodyPr/>
          <a:lstStyle/>
          <a:p>
            <a:r>
              <a:rPr lang="ru-RU" sz="3200" dirty="0" smtClean="0">
                <a:solidFill>
                  <a:srgbClr val="1B3B6F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Формы досуга в НТТЭК</a:t>
            </a:r>
            <a:endParaRPr lang="en-US" sz="3200" dirty="0">
              <a:solidFill>
                <a:srgbClr val="1B3B6F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55" name="Circle: Hollow 54">
            <a:extLst>
              <a:ext uri="{FF2B5EF4-FFF2-40B4-BE49-F238E27FC236}">
                <a16:creationId xmlns:a16="http://schemas.microsoft.com/office/drawing/2014/main" id="{697B6FB2-5C9B-48EA-AF32-FF35BDFC30F2}"/>
              </a:ext>
            </a:extLst>
          </p:cNvPr>
          <p:cNvSpPr/>
          <p:nvPr/>
        </p:nvSpPr>
        <p:spPr>
          <a:xfrm>
            <a:off x="2565570" y="619710"/>
            <a:ext cx="4012861" cy="4012861"/>
          </a:xfrm>
          <a:prstGeom prst="donut">
            <a:avLst>
              <a:gd name="adj" fmla="val 7990"/>
            </a:avLst>
          </a:prstGeom>
          <a:solidFill>
            <a:srgbClr val="1B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56051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E774EA36-7D89-453C-BFF4-037C8375E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62533" y="1670246"/>
            <a:ext cx="304287" cy="304287"/>
          </a:xfrm>
          <a:prstGeom prst="rect">
            <a:avLst/>
          </a:prstGeom>
        </p:spPr>
      </p:pic>
      <p:pic>
        <p:nvPicPr>
          <p:cNvPr id="11" name="Graphic 10" descr="Chat">
            <a:extLst>
              <a:ext uri="{FF2B5EF4-FFF2-40B4-BE49-F238E27FC236}">
                <a16:creationId xmlns:a16="http://schemas.microsoft.com/office/drawing/2014/main" id="{7D925E11-4FB7-4D17-918F-5A992E7B2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30941" y="2167517"/>
            <a:ext cx="304287" cy="304287"/>
          </a:xfrm>
          <a:prstGeom prst="rect">
            <a:avLst/>
          </a:prstGeom>
        </p:spPr>
      </p:pic>
      <p:pic>
        <p:nvPicPr>
          <p:cNvPr id="21" name="Graphic 20" descr="Gears">
            <a:extLst>
              <a:ext uri="{FF2B5EF4-FFF2-40B4-BE49-F238E27FC236}">
                <a16:creationId xmlns:a16="http://schemas.microsoft.com/office/drawing/2014/main" id="{B4EA0700-FD49-4648-A7A5-7872B7E87B3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747609" y="1650761"/>
            <a:ext cx="304287" cy="304287"/>
          </a:xfrm>
          <a:prstGeom prst="rect">
            <a:avLst/>
          </a:prstGeom>
          <a:noFill/>
        </p:spPr>
      </p:pic>
      <p:pic>
        <p:nvPicPr>
          <p:cNvPr id="25" name="Graphic 24" descr="Coins">
            <a:extLst>
              <a:ext uri="{FF2B5EF4-FFF2-40B4-BE49-F238E27FC236}">
                <a16:creationId xmlns:a16="http://schemas.microsoft.com/office/drawing/2014/main" id="{06B9B900-9787-452B-9D37-7F0C0BC6B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576765" y="2797443"/>
            <a:ext cx="304287" cy="304287"/>
          </a:xfrm>
          <a:prstGeom prst="rect">
            <a:avLst/>
          </a:prstGeom>
        </p:spPr>
      </p:pic>
      <p:pic>
        <p:nvPicPr>
          <p:cNvPr id="29" name="Graphic 28" descr="Trophy">
            <a:extLst>
              <a:ext uri="{FF2B5EF4-FFF2-40B4-BE49-F238E27FC236}">
                <a16:creationId xmlns:a16="http://schemas.microsoft.com/office/drawing/2014/main" id="{85DB258C-9430-4F2A-AB49-131D488653F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8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631935" y="3622394"/>
            <a:ext cx="331341" cy="304287"/>
          </a:xfrm>
          <a:prstGeom prst="rect">
            <a:avLst/>
          </a:prstGeom>
          <a:noFill/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B9C3D30-7C6C-45EA-B6C3-D4C48775F2B7}"/>
              </a:ext>
            </a:extLst>
          </p:cNvPr>
          <p:cNvGrpSpPr/>
          <p:nvPr/>
        </p:nvGrpSpPr>
        <p:grpSpPr>
          <a:xfrm>
            <a:off x="262163" y="667945"/>
            <a:ext cx="2208576" cy="1207532"/>
            <a:chOff x="341756" y="2529316"/>
            <a:chExt cx="2944768" cy="161004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2B1A516-BC45-444B-98FB-5502858B3272}"/>
                </a:ext>
              </a:extLst>
            </p:cNvPr>
            <p:cNvSpPr txBox="1"/>
            <p:nvPr/>
          </p:nvSpPr>
          <p:spPr>
            <a:xfrm>
              <a:off x="349436" y="2529316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Самоуправление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9B9BEB7-6A98-49BC-B466-EE4E55B1FC83}"/>
                </a:ext>
              </a:extLst>
            </p:cNvPr>
            <p:cNvSpPr txBox="1"/>
            <p:nvPr/>
          </p:nvSpPr>
          <p:spPr>
            <a:xfrm>
              <a:off x="341756" y="2908252"/>
              <a:ext cx="2929293" cy="123110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Выполнение в учебных группах обязанностей старост, физоргов и </a:t>
              </a:r>
              <a:r>
                <a:rPr kumimoji="0" lang="ru-R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культоргов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дает развитие лидерских качеств, опыт организационной деятельности и самореализацию личности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B5542DF-0BC6-4546-82E1-0D57BA9D9FC7}"/>
              </a:ext>
            </a:extLst>
          </p:cNvPr>
          <p:cNvGrpSpPr/>
          <p:nvPr/>
        </p:nvGrpSpPr>
        <p:grpSpPr>
          <a:xfrm>
            <a:off x="268716" y="1689531"/>
            <a:ext cx="2204747" cy="1178585"/>
            <a:chOff x="330361" y="2689348"/>
            <a:chExt cx="2939663" cy="157144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41F478A-D338-48B0-808E-5A11E876FA7B}"/>
                </a:ext>
              </a:extLst>
            </p:cNvPr>
            <p:cNvSpPr txBox="1"/>
            <p:nvPr/>
          </p:nvSpPr>
          <p:spPr>
            <a:xfrm>
              <a:off x="332936" y="2689348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Патриотика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39007EF-4353-4E65-8FAD-4A8FD493AA9B}"/>
                </a:ext>
              </a:extLst>
            </p:cNvPr>
            <p:cNvSpPr txBox="1"/>
            <p:nvPr/>
          </p:nvSpPr>
          <p:spPr>
            <a:xfrm>
              <a:off x="330361" y="3029688"/>
              <a:ext cx="2929293" cy="123110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Формирование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гражданской позиции, развитию патриотических, духовно-нравственных качеств личности способствовали: участие в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юнармейских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играх «Зарница», «Я причастен к России…», «Победа» и «Маршал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» и т.д.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DB0D6CB-0AC5-43F6-B050-B58012498230}"/>
              </a:ext>
            </a:extLst>
          </p:cNvPr>
          <p:cNvGrpSpPr/>
          <p:nvPr/>
        </p:nvGrpSpPr>
        <p:grpSpPr>
          <a:xfrm>
            <a:off x="268716" y="2754745"/>
            <a:ext cx="2217379" cy="1060854"/>
            <a:chOff x="274733" y="2820716"/>
            <a:chExt cx="2956505" cy="141447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CF01700-7455-4A1E-81B3-B3E5A2BA5A80}"/>
                </a:ext>
              </a:extLst>
            </p:cNvPr>
            <p:cNvSpPr txBox="1"/>
            <p:nvPr/>
          </p:nvSpPr>
          <p:spPr>
            <a:xfrm>
              <a:off x="294150" y="2820716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Профориентация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BECCE2F-D40A-4776-A888-DC29A6224176}"/>
                </a:ext>
              </a:extLst>
            </p:cNvPr>
            <p:cNvSpPr txBox="1"/>
            <p:nvPr/>
          </p:nvSpPr>
          <p:spPr>
            <a:xfrm>
              <a:off x="274733" y="3188746"/>
              <a:ext cx="2929293" cy="104644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Проведение дней открытых дверей, 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конкурсов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проф.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мастерства, разного рода «Недели специальности», подготовка и выступление агитбригады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НТТЭК.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333AE2-AA1A-4ED9-AAB5-C8FF9B5DC4DA}"/>
              </a:ext>
            </a:extLst>
          </p:cNvPr>
          <p:cNvGrpSpPr/>
          <p:nvPr/>
        </p:nvGrpSpPr>
        <p:grpSpPr>
          <a:xfrm>
            <a:off x="249359" y="3716347"/>
            <a:ext cx="2207456" cy="1098366"/>
            <a:chOff x="300466" y="2842017"/>
            <a:chExt cx="2943275" cy="146448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AB4CF8D-D3F5-4FF9-BE6D-2F16E7E4D5DB}"/>
                </a:ext>
              </a:extLst>
            </p:cNvPr>
            <p:cNvSpPr txBox="1"/>
            <p:nvPr/>
          </p:nvSpPr>
          <p:spPr>
            <a:xfrm>
              <a:off x="306653" y="2842017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Волонтёрство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A7CF472-2D43-4EC2-9E60-DAC4228767F6}"/>
                </a:ext>
              </a:extLst>
            </p:cNvPr>
            <p:cNvSpPr txBox="1"/>
            <p:nvPr/>
          </p:nvSpPr>
          <p:spPr>
            <a:xfrm>
              <a:off x="300466" y="3260062"/>
              <a:ext cx="2929294" cy="104644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По инициативе самих студентов регулярно проводятся мероприятия и социальные акции. Совместно с волонтерами ежегодно проводятся профилактические мероприятия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9" name="Graphic 98" descr="Coins">
            <a:extLst>
              <a:ext uri="{FF2B5EF4-FFF2-40B4-BE49-F238E27FC236}">
                <a16:creationId xmlns:a16="http://schemas.microsoft.com/office/drawing/2014/main" id="{82884716-0822-44F7-B4F1-57B754D6A6F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460865" y="2817621"/>
            <a:ext cx="297914" cy="297914"/>
          </a:xfrm>
          <a:prstGeom prst="rect">
            <a:avLst/>
          </a:prstGeom>
          <a:noFill/>
        </p:spPr>
      </p:pic>
      <p:pic>
        <p:nvPicPr>
          <p:cNvPr id="103" name="Graphic 102" descr="Trophy">
            <a:extLst>
              <a:ext uri="{FF2B5EF4-FFF2-40B4-BE49-F238E27FC236}">
                <a16:creationId xmlns:a16="http://schemas.microsoft.com/office/drawing/2014/main" id="{07149B37-7A33-45D7-A6FE-8C121955CD4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4752163" y="3314711"/>
            <a:ext cx="304287" cy="304287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8FDD7A-E7F2-4364-9520-EF86DE4F242E}"/>
              </a:ext>
            </a:extLst>
          </p:cNvPr>
          <p:cNvGrpSpPr/>
          <p:nvPr/>
        </p:nvGrpSpPr>
        <p:grpSpPr>
          <a:xfrm>
            <a:off x="6695797" y="500311"/>
            <a:ext cx="2202816" cy="1370670"/>
            <a:chOff x="340730" y="2305804"/>
            <a:chExt cx="2937088" cy="1827560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7FBBC10-AD47-4F27-A30F-C1EFB90A05B8}"/>
                </a:ext>
              </a:extLst>
            </p:cNvPr>
            <p:cNvSpPr txBox="1"/>
            <p:nvPr/>
          </p:nvSpPr>
          <p:spPr>
            <a:xfrm>
              <a:off x="340730" y="2305804"/>
              <a:ext cx="2937088" cy="86177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Календарные мероприятия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DF44AD3-48A9-4137-8D1C-BFF022C7DE6B}"/>
                </a:ext>
              </a:extLst>
            </p:cNvPr>
            <p:cNvSpPr txBox="1"/>
            <p:nvPr/>
          </p:nvSpPr>
          <p:spPr>
            <a:xfrm>
              <a:off x="340731" y="3086924"/>
              <a:ext cx="2929293" cy="104644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Тематические концерты, конкурсы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, ток-шоу,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игры,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отчетные мероприятия, пресс-конференции и интервью, цикл классных часов, молодежные акции, </a:t>
              </a:r>
              <a:r>
                <a:rPr kumimoji="0" lang="ru-R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флешмобы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 и другие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6666BF1-014E-488D-BE43-DEE4321D3CC1}"/>
              </a:ext>
            </a:extLst>
          </p:cNvPr>
          <p:cNvGrpSpPr/>
          <p:nvPr/>
        </p:nvGrpSpPr>
        <p:grpSpPr>
          <a:xfrm>
            <a:off x="6689950" y="1766350"/>
            <a:ext cx="2202816" cy="1076658"/>
            <a:chOff x="332935" y="2755199"/>
            <a:chExt cx="2937088" cy="1435541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ABA3E58-9486-4F14-98D4-B5D3D446C7A7}"/>
                </a:ext>
              </a:extLst>
            </p:cNvPr>
            <p:cNvSpPr txBox="1"/>
            <p:nvPr/>
          </p:nvSpPr>
          <p:spPr>
            <a:xfrm>
              <a:off x="332935" y="2755199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Классные часы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9D5CEE7-F9DB-4261-90CE-D2CB22AAE922}"/>
                </a:ext>
              </a:extLst>
            </p:cNvPr>
            <p:cNvSpPr txBox="1"/>
            <p:nvPr/>
          </p:nvSpPr>
          <p:spPr>
            <a:xfrm>
              <a:off x="340032" y="3144302"/>
              <a:ext cx="2929293" cy="104643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Взаимодействие с классными руководителями, проведение объединённых классных часов с приглашенными специалистами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Беседы с аудиторией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на разные темы.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B1CFC86-91DE-4D7F-9113-AF5F2FCA69BB}"/>
              </a:ext>
            </a:extLst>
          </p:cNvPr>
          <p:cNvGrpSpPr/>
          <p:nvPr/>
        </p:nvGrpSpPr>
        <p:grpSpPr>
          <a:xfrm>
            <a:off x="6689950" y="2726531"/>
            <a:ext cx="2204701" cy="1024247"/>
            <a:chOff x="332935" y="2796797"/>
            <a:chExt cx="2939601" cy="1365663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3FFD2BF-5B55-4678-9BE6-2C0207DF82CA}"/>
                </a:ext>
              </a:extLst>
            </p:cNvPr>
            <p:cNvSpPr txBox="1"/>
            <p:nvPr/>
          </p:nvSpPr>
          <p:spPr>
            <a:xfrm>
              <a:off x="332935" y="2796797"/>
              <a:ext cx="2937088" cy="45140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Благотворительность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4416B0D-9CC6-4C13-B340-E7CAEDA5D07B}"/>
                </a:ext>
              </a:extLst>
            </p:cNvPr>
            <p:cNvSpPr txBox="1"/>
            <p:nvPr/>
          </p:nvSpPr>
          <p:spPr>
            <a:xfrm>
              <a:off x="343243" y="3116020"/>
              <a:ext cx="2929293" cy="104644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Участие в акциях «Малыш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», «</a:t>
              </a:r>
              <a:r>
                <a:rPr kumimoji="0" lang="ru-R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Котопес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», «Социальный патруль» и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«10000 добрых дел»,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направленные на проявление </a:t>
              </a: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милосердия, 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социально-значимых качеств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36D6FD0-B18E-4AD8-B503-FCEA695203E6}"/>
              </a:ext>
            </a:extLst>
          </p:cNvPr>
          <p:cNvGrpSpPr/>
          <p:nvPr/>
        </p:nvGrpSpPr>
        <p:grpSpPr>
          <a:xfrm>
            <a:off x="6684868" y="3664839"/>
            <a:ext cx="2202818" cy="1081894"/>
            <a:chOff x="251959" y="2782901"/>
            <a:chExt cx="2937091" cy="1442524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4669F9B-A994-4615-B813-4B5776FD58CC}"/>
                </a:ext>
              </a:extLst>
            </p:cNvPr>
            <p:cNvSpPr txBox="1"/>
            <p:nvPr/>
          </p:nvSpPr>
          <p:spPr>
            <a:xfrm>
              <a:off x="251959" y="2782901"/>
              <a:ext cx="2937091" cy="45140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C0B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Конкурсы, олимпиады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2E5982C-848C-4B1A-9D15-FE17E7A70537}"/>
                </a:ext>
              </a:extLst>
            </p:cNvPr>
            <p:cNvSpPr txBox="1"/>
            <p:nvPr/>
          </p:nvSpPr>
          <p:spPr>
            <a:xfrm>
              <a:off x="255858" y="3178986"/>
              <a:ext cx="2929294" cy="104643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B3B6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Участие в конкурсах районного, городского, областного и Всероссийского масштаба профессиональной и творческой направленности.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B3B6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Graphic 136" descr="Users">
            <a:extLst>
              <a:ext uri="{FF2B5EF4-FFF2-40B4-BE49-F238E27FC236}">
                <a16:creationId xmlns:a16="http://schemas.microsoft.com/office/drawing/2014/main" id="{D6E2868E-B796-407D-99BF-47F3E8AE2895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460865" y="700467"/>
            <a:ext cx="304287" cy="304287"/>
          </a:xfrm>
          <a:prstGeom prst="rect">
            <a:avLst/>
          </a:prstGeom>
        </p:spPr>
      </p:pic>
      <p:pic>
        <p:nvPicPr>
          <p:cNvPr id="138" name="Graphic 137" descr="Chat">
            <a:extLst>
              <a:ext uri="{FF2B5EF4-FFF2-40B4-BE49-F238E27FC236}">
                <a16:creationId xmlns:a16="http://schemas.microsoft.com/office/drawing/2014/main" id="{51E8D242-F8F8-4CB4-8CC2-C6B271A3AE2D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8513220" y="1782585"/>
            <a:ext cx="304287" cy="304287"/>
          </a:xfrm>
          <a:prstGeom prst="rect">
            <a:avLst/>
          </a:prstGeom>
        </p:spPr>
      </p:pic>
      <p:pic>
        <p:nvPicPr>
          <p:cNvPr id="140" name="Graphic 139" descr="Gears">
            <a:extLst>
              <a:ext uri="{FF2B5EF4-FFF2-40B4-BE49-F238E27FC236}">
                <a16:creationId xmlns:a16="http://schemas.microsoft.com/office/drawing/2014/main" id="{9C6C55DC-936A-41A8-A7BB-0860BC08A178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8257139" y="774872"/>
            <a:ext cx="308217" cy="30821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AD49265-1100-4BA3-AB6F-638DC71CCFDA}"/>
              </a:ext>
            </a:extLst>
          </p:cNvPr>
          <p:cNvSpPr/>
          <p:nvPr/>
        </p:nvSpPr>
        <p:spPr>
          <a:xfrm>
            <a:off x="4808626" y="97055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01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2E11F33-EEE0-4F4B-BA7A-3B1CF834A5DC}"/>
              </a:ext>
            </a:extLst>
          </p:cNvPr>
          <p:cNvSpPr/>
          <p:nvPr/>
        </p:nvSpPr>
        <p:spPr>
          <a:xfrm>
            <a:off x="5544089" y="1756723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97D7AFD-D941-479B-9DAC-F8909BC6E066}"/>
              </a:ext>
            </a:extLst>
          </p:cNvPr>
          <p:cNvSpPr/>
          <p:nvPr/>
        </p:nvSpPr>
        <p:spPr>
          <a:xfrm>
            <a:off x="5550833" y="2814112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03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396BF81-ABCE-4E6D-ACF7-13816846046F}"/>
              </a:ext>
            </a:extLst>
          </p:cNvPr>
          <p:cNvSpPr/>
          <p:nvPr/>
        </p:nvSpPr>
        <p:spPr>
          <a:xfrm>
            <a:off x="4736931" y="361899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04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FEBD185-4E8D-49D8-AA46-A4650B68AF59}"/>
              </a:ext>
            </a:extLst>
          </p:cNvPr>
          <p:cNvSpPr/>
          <p:nvPr/>
        </p:nvSpPr>
        <p:spPr>
          <a:xfrm>
            <a:off x="3690664" y="361899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05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3A40DE0-D97B-48E1-9857-0D395B9512D7}"/>
              </a:ext>
            </a:extLst>
          </p:cNvPr>
          <p:cNvSpPr/>
          <p:nvPr/>
        </p:nvSpPr>
        <p:spPr>
          <a:xfrm>
            <a:off x="2901838" y="2814112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06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8C4F232-257B-4281-BA76-6D098E38FC0C}"/>
              </a:ext>
            </a:extLst>
          </p:cNvPr>
          <p:cNvSpPr/>
          <p:nvPr/>
        </p:nvSpPr>
        <p:spPr>
          <a:xfrm>
            <a:off x="2929960" y="1757194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07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DE0A5AE-93F8-43E6-9883-1C700DEB996B}"/>
              </a:ext>
            </a:extLst>
          </p:cNvPr>
          <p:cNvSpPr/>
          <p:nvPr/>
        </p:nvSpPr>
        <p:spPr>
          <a:xfrm>
            <a:off x="3726753" y="97055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08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6491B6-1C9A-43B3-AAA2-E9B8895C491E}"/>
              </a:ext>
            </a:extLst>
          </p:cNvPr>
          <p:cNvGrpSpPr/>
          <p:nvPr/>
        </p:nvGrpSpPr>
        <p:grpSpPr>
          <a:xfrm>
            <a:off x="4035581" y="2098965"/>
            <a:ext cx="1078505" cy="1078505"/>
            <a:chOff x="5360944" y="2693944"/>
            <a:chExt cx="1470113" cy="147011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CFC884E-3C2B-4700-9E56-ACA7F08AC594}"/>
                </a:ext>
              </a:extLst>
            </p:cNvPr>
            <p:cNvSpPr/>
            <p:nvPr/>
          </p:nvSpPr>
          <p:spPr>
            <a:xfrm>
              <a:off x="5722124" y="2693944"/>
              <a:ext cx="167688" cy="115558"/>
            </a:xfrm>
            <a:custGeom>
              <a:avLst/>
              <a:gdLst>
                <a:gd name="connsiteX0" fmla="*/ 167688 w 167688"/>
                <a:gd name="connsiteY0" fmla="*/ 0 h 115558"/>
                <a:gd name="connsiteX1" fmla="*/ 167688 w 167688"/>
                <a:gd name="connsiteY1" fmla="*/ 65261 h 115558"/>
                <a:gd name="connsiteX2" fmla="*/ 99825 w 167688"/>
                <a:gd name="connsiteY2" fmla="*/ 86327 h 115558"/>
                <a:gd name="connsiteX3" fmla="*/ 45973 w 167688"/>
                <a:gd name="connsiteY3" fmla="*/ 115558 h 115558"/>
                <a:gd name="connsiteX4" fmla="*/ 0 w 167688"/>
                <a:gd name="connsiteY4" fmla="*/ 69585 h 115558"/>
                <a:gd name="connsiteX5" fmla="*/ 75452 w 167688"/>
                <a:gd name="connsiteY5" fmla="*/ 28631 h 115558"/>
                <a:gd name="connsiteX6" fmla="*/ 167688 w 167688"/>
                <a:gd name="connsiteY6" fmla="*/ 0 h 11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88" h="115558">
                  <a:moveTo>
                    <a:pt x="167688" y="0"/>
                  </a:moveTo>
                  <a:lnTo>
                    <a:pt x="167688" y="65261"/>
                  </a:lnTo>
                  <a:lnTo>
                    <a:pt x="99825" y="86327"/>
                  </a:lnTo>
                  <a:lnTo>
                    <a:pt x="45973" y="115558"/>
                  </a:lnTo>
                  <a:lnTo>
                    <a:pt x="0" y="69585"/>
                  </a:lnTo>
                  <a:lnTo>
                    <a:pt x="75452" y="28631"/>
                  </a:lnTo>
                  <a:lnTo>
                    <a:pt x="167688" y="0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C634656-2FBC-4F56-8E5D-63467C19D3E4}"/>
                </a:ext>
              </a:extLst>
            </p:cNvPr>
            <p:cNvSpPr/>
            <p:nvPr/>
          </p:nvSpPr>
          <p:spPr>
            <a:xfrm>
              <a:off x="6302189" y="2693944"/>
              <a:ext cx="167688" cy="115559"/>
            </a:xfrm>
            <a:custGeom>
              <a:avLst/>
              <a:gdLst>
                <a:gd name="connsiteX0" fmla="*/ 0 w 167688"/>
                <a:gd name="connsiteY0" fmla="*/ 0 h 115559"/>
                <a:gd name="connsiteX1" fmla="*/ 92235 w 167688"/>
                <a:gd name="connsiteY1" fmla="*/ 28631 h 115559"/>
                <a:gd name="connsiteX2" fmla="*/ 167688 w 167688"/>
                <a:gd name="connsiteY2" fmla="*/ 69586 h 115559"/>
                <a:gd name="connsiteX3" fmla="*/ 121715 w 167688"/>
                <a:gd name="connsiteY3" fmla="*/ 115559 h 115559"/>
                <a:gd name="connsiteX4" fmla="*/ 67860 w 167688"/>
                <a:gd name="connsiteY4" fmla="*/ 86327 h 115559"/>
                <a:gd name="connsiteX5" fmla="*/ 0 w 167688"/>
                <a:gd name="connsiteY5" fmla="*/ 65262 h 115559"/>
                <a:gd name="connsiteX6" fmla="*/ 0 w 167688"/>
                <a:gd name="connsiteY6" fmla="*/ 0 h 11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88" h="115559">
                  <a:moveTo>
                    <a:pt x="0" y="0"/>
                  </a:moveTo>
                  <a:lnTo>
                    <a:pt x="92235" y="28631"/>
                  </a:lnTo>
                  <a:lnTo>
                    <a:pt x="167688" y="69586"/>
                  </a:lnTo>
                  <a:lnTo>
                    <a:pt x="121715" y="115559"/>
                  </a:lnTo>
                  <a:lnTo>
                    <a:pt x="67860" y="86327"/>
                  </a:lnTo>
                  <a:lnTo>
                    <a:pt x="0" y="65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786C46C-1F66-4E6B-9DE9-A9F70045CEF2}"/>
                </a:ext>
              </a:extLst>
            </p:cNvPr>
            <p:cNvSpPr/>
            <p:nvPr/>
          </p:nvSpPr>
          <p:spPr>
            <a:xfrm>
              <a:off x="5360944" y="3055123"/>
              <a:ext cx="115558" cy="167689"/>
            </a:xfrm>
            <a:custGeom>
              <a:avLst/>
              <a:gdLst>
                <a:gd name="connsiteX0" fmla="*/ 69586 w 115558"/>
                <a:gd name="connsiteY0" fmla="*/ 0 h 167689"/>
                <a:gd name="connsiteX1" fmla="*/ 115558 w 115558"/>
                <a:gd name="connsiteY1" fmla="*/ 45973 h 167689"/>
                <a:gd name="connsiteX2" fmla="*/ 86327 w 115558"/>
                <a:gd name="connsiteY2" fmla="*/ 99826 h 167689"/>
                <a:gd name="connsiteX3" fmla="*/ 65261 w 115558"/>
                <a:gd name="connsiteY3" fmla="*/ 167689 h 167689"/>
                <a:gd name="connsiteX4" fmla="*/ 0 w 115558"/>
                <a:gd name="connsiteY4" fmla="*/ 167689 h 167689"/>
                <a:gd name="connsiteX5" fmla="*/ 28631 w 115558"/>
                <a:gd name="connsiteY5" fmla="*/ 75453 h 167689"/>
                <a:gd name="connsiteX6" fmla="*/ 69586 w 115558"/>
                <a:gd name="connsiteY6" fmla="*/ 0 h 16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58" h="167689">
                  <a:moveTo>
                    <a:pt x="69586" y="0"/>
                  </a:moveTo>
                  <a:lnTo>
                    <a:pt x="115558" y="45973"/>
                  </a:lnTo>
                  <a:lnTo>
                    <a:pt x="86327" y="99826"/>
                  </a:lnTo>
                  <a:lnTo>
                    <a:pt x="65261" y="167689"/>
                  </a:lnTo>
                  <a:lnTo>
                    <a:pt x="0" y="167689"/>
                  </a:lnTo>
                  <a:lnTo>
                    <a:pt x="28631" y="75453"/>
                  </a:lnTo>
                  <a:lnTo>
                    <a:pt x="69586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6205EED-3CDF-49AB-ACC7-49577A0F07D8}"/>
                </a:ext>
              </a:extLst>
            </p:cNvPr>
            <p:cNvSpPr/>
            <p:nvPr/>
          </p:nvSpPr>
          <p:spPr>
            <a:xfrm>
              <a:off x="6715498" y="3055124"/>
              <a:ext cx="115559" cy="167688"/>
            </a:xfrm>
            <a:custGeom>
              <a:avLst/>
              <a:gdLst>
                <a:gd name="connsiteX0" fmla="*/ 45973 w 115559"/>
                <a:gd name="connsiteY0" fmla="*/ 0 h 167688"/>
                <a:gd name="connsiteX1" fmla="*/ 86927 w 115559"/>
                <a:gd name="connsiteY1" fmla="*/ 75452 h 167688"/>
                <a:gd name="connsiteX2" fmla="*/ 115559 w 115559"/>
                <a:gd name="connsiteY2" fmla="*/ 167688 h 167688"/>
                <a:gd name="connsiteX3" fmla="*/ 50295 w 115559"/>
                <a:gd name="connsiteY3" fmla="*/ 167688 h 167688"/>
                <a:gd name="connsiteX4" fmla="*/ 29229 w 115559"/>
                <a:gd name="connsiteY4" fmla="*/ 99825 h 167688"/>
                <a:gd name="connsiteX5" fmla="*/ 0 w 115559"/>
                <a:gd name="connsiteY5" fmla="*/ 45974 h 167688"/>
                <a:gd name="connsiteX6" fmla="*/ 45973 w 115559"/>
                <a:gd name="connsiteY6" fmla="*/ 0 h 16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59" h="167688">
                  <a:moveTo>
                    <a:pt x="45973" y="0"/>
                  </a:moveTo>
                  <a:lnTo>
                    <a:pt x="86927" y="75452"/>
                  </a:lnTo>
                  <a:lnTo>
                    <a:pt x="115559" y="167688"/>
                  </a:lnTo>
                  <a:lnTo>
                    <a:pt x="50295" y="167688"/>
                  </a:lnTo>
                  <a:lnTo>
                    <a:pt x="29229" y="99825"/>
                  </a:lnTo>
                  <a:lnTo>
                    <a:pt x="0" y="45974"/>
                  </a:lnTo>
                  <a:lnTo>
                    <a:pt x="45973" y="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92DDE7A-6E0D-4D66-863D-8E135D42E51D}"/>
                </a:ext>
              </a:extLst>
            </p:cNvPr>
            <p:cNvSpPr/>
            <p:nvPr/>
          </p:nvSpPr>
          <p:spPr>
            <a:xfrm>
              <a:off x="5360944" y="3635189"/>
              <a:ext cx="115559" cy="167688"/>
            </a:xfrm>
            <a:custGeom>
              <a:avLst/>
              <a:gdLst>
                <a:gd name="connsiteX0" fmla="*/ 0 w 115559"/>
                <a:gd name="connsiteY0" fmla="*/ 0 h 167688"/>
                <a:gd name="connsiteX1" fmla="*/ 65262 w 115559"/>
                <a:gd name="connsiteY1" fmla="*/ 0 h 167688"/>
                <a:gd name="connsiteX2" fmla="*/ 86327 w 115559"/>
                <a:gd name="connsiteY2" fmla="*/ 67860 h 167688"/>
                <a:gd name="connsiteX3" fmla="*/ 115559 w 115559"/>
                <a:gd name="connsiteY3" fmla="*/ 121715 h 167688"/>
                <a:gd name="connsiteX4" fmla="*/ 69586 w 115559"/>
                <a:gd name="connsiteY4" fmla="*/ 167688 h 167688"/>
                <a:gd name="connsiteX5" fmla="*/ 28631 w 115559"/>
                <a:gd name="connsiteY5" fmla="*/ 92235 h 167688"/>
                <a:gd name="connsiteX6" fmla="*/ 0 w 115559"/>
                <a:gd name="connsiteY6" fmla="*/ 0 h 16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59" h="167688">
                  <a:moveTo>
                    <a:pt x="0" y="0"/>
                  </a:moveTo>
                  <a:lnTo>
                    <a:pt x="65262" y="0"/>
                  </a:lnTo>
                  <a:lnTo>
                    <a:pt x="86327" y="67860"/>
                  </a:lnTo>
                  <a:lnTo>
                    <a:pt x="115559" y="121715"/>
                  </a:lnTo>
                  <a:lnTo>
                    <a:pt x="69586" y="167688"/>
                  </a:lnTo>
                  <a:lnTo>
                    <a:pt x="28631" y="92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9EBE263-3E8E-4C01-B2BE-0F8239527280}"/>
                </a:ext>
              </a:extLst>
            </p:cNvPr>
            <p:cNvSpPr/>
            <p:nvPr/>
          </p:nvSpPr>
          <p:spPr>
            <a:xfrm>
              <a:off x="6715497" y="3635189"/>
              <a:ext cx="115560" cy="167687"/>
            </a:xfrm>
            <a:custGeom>
              <a:avLst/>
              <a:gdLst>
                <a:gd name="connsiteX0" fmla="*/ 50295 w 115560"/>
                <a:gd name="connsiteY0" fmla="*/ 0 h 167687"/>
                <a:gd name="connsiteX1" fmla="*/ 115560 w 115560"/>
                <a:gd name="connsiteY1" fmla="*/ 0 h 167687"/>
                <a:gd name="connsiteX2" fmla="*/ 86928 w 115560"/>
                <a:gd name="connsiteY2" fmla="*/ 92235 h 167687"/>
                <a:gd name="connsiteX3" fmla="*/ 45974 w 115560"/>
                <a:gd name="connsiteY3" fmla="*/ 167687 h 167687"/>
                <a:gd name="connsiteX4" fmla="*/ 0 w 115560"/>
                <a:gd name="connsiteY4" fmla="*/ 121713 h 167687"/>
                <a:gd name="connsiteX5" fmla="*/ 29230 w 115560"/>
                <a:gd name="connsiteY5" fmla="*/ 67860 h 167687"/>
                <a:gd name="connsiteX6" fmla="*/ 50295 w 115560"/>
                <a:gd name="connsiteY6" fmla="*/ 0 h 16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60" h="167687">
                  <a:moveTo>
                    <a:pt x="50295" y="0"/>
                  </a:moveTo>
                  <a:lnTo>
                    <a:pt x="115560" y="0"/>
                  </a:lnTo>
                  <a:lnTo>
                    <a:pt x="86928" y="92235"/>
                  </a:lnTo>
                  <a:lnTo>
                    <a:pt x="45974" y="167687"/>
                  </a:lnTo>
                  <a:lnTo>
                    <a:pt x="0" y="121713"/>
                  </a:lnTo>
                  <a:lnTo>
                    <a:pt x="29230" y="67860"/>
                  </a:lnTo>
                  <a:lnTo>
                    <a:pt x="50295" y="0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0ECCFB9-ACB5-4EF6-BBDC-82B359176091}"/>
                </a:ext>
              </a:extLst>
            </p:cNvPr>
            <p:cNvSpPr/>
            <p:nvPr/>
          </p:nvSpPr>
          <p:spPr>
            <a:xfrm>
              <a:off x="6302189" y="4048496"/>
              <a:ext cx="167688" cy="115560"/>
            </a:xfrm>
            <a:custGeom>
              <a:avLst/>
              <a:gdLst>
                <a:gd name="connsiteX0" fmla="*/ 121713 w 167688"/>
                <a:gd name="connsiteY0" fmla="*/ 0 h 115560"/>
                <a:gd name="connsiteX1" fmla="*/ 167688 w 167688"/>
                <a:gd name="connsiteY1" fmla="*/ 45975 h 115560"/>
                <a:gd name="connsiteX2" fmla="*/ 92235 w 167688"/>
                <a:gd name="connsiteY2" fmla="*/ 86929 h 115560"/>
                <a:gd name="connsiteX3" fmla="*/ 0 w 167688"/>
                <a:gd name="connsiteY3" fmla="*/ 115560 h 115560"/>
                <a:gd name="connsiteX4" fmla="*/ 0 w 167688"/>
                <a:gd name="connsiteY4" fmla="*/ 50296 h 115560"/>
                <a:gd name="connsiteX5" fmla="*/ 67860 w 167688"/>
                <a:gd name="connsiteY5" fmla="*/ 29231 h 115560"/>
                <a:gd name="connsiteX6" fmla="*/ 121713 w 167688"/>
                <a:gd name="connsiteY6" fmla="*/ 0 h 11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88" h="115560">
                  <a:moveTo>
                    <a:pt x="121713" y="0"/>
                  </a:moveTo>
                  <a:lnTo>
                    <a:pt x="167688" y="45975"/>
                  </a:lnTo>
                  <a:lnTo>
                    <a:pt x="92235" y="86929"/>
                  </a:lnTo>
                  <a:lnTo>
                    <a:pt x="0" y="115560"/>
                  </a:lnTo>
                  <a:lnTo>
                    <a:pt x="0" y="50296"/>
                  </a:lnTo>
                  <a:lnTo>
                    <a:pt x="67860" y="29231"/>
                  </a:lnTo>
                  <a:lnTo>
                    <a:pt x="121713" y="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421DDD7-0D98-4842-96D3-79108D2270A6}"/>
                </a:ext>
              </a:extLst>
            </p:cNvPr>
            <p:cNvSpPr/>
            <p:nvPr/>
          </p:nvSpPr>
          <p:spPr>
            <a:xfrm>
              <a:off x="5722125" y="4048498"/>
              <a:ext cx="167687" cy="115559"/>
            </a:xfrm>
            <a:custGeom>
              <a:avLst/>
              <a:gdLst>
                <a:gd name="connsiteX0" fmla="*/ 45973 w 167687"/>
                <a:gd name="connsiteY0" fmla="*/ 0 h 115559"/>
                <a:gd name="connsiteX1" fmla="*/ 99824 w 167687"/>
                <a:gd name="connsiteY1" fmla="*/ 29229 h 115559"/>
                <a:gd name="connsiteX2" fmla="*/ 167687 w 167687"/>
                <a:gd name="connsiteY2" fmla="*/ 50295 h 115559"/>
                <a:gd name="connsiteX3" fmla="*/ 167687 w 167687"/>
                <a:gd name="connsiteY3" fmla="*/ 115559 h 115559"/>
                <a:gd name="connsiteX4" fmla="*/ 75451 w 167687"/>
                <a:gd name="connsiteY4" fmla="*/ 86927 h 115559"/>
                <a:gd name="connsiteX5" fmla="*/ 0 w 167687"/>
                <a:gd name="connsiteY5" fmla="*/ 45973 h 115559"/>
                <a:gd name="connsiteX6" fmla="*/ 45973 w 167687"/>
                <a:gd name="connsiteY6" fmla="*/ 0 h 11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87" h="115559">
                  <a:moveTo>
                    <a:pt x="45973" y="0"/>
                  </a:moveTo>
                  <a:lnTo>
                    <a:pt x="99824" y="29229"/>
                  </a:lnTo>
                  <a:lnTo>
                    <a:pt x="167687" y="50295"/>
                  </a:lnTo>
                  <a:lnTo>
                    <a:pt x="167687" y="115559"/>
                  </a:lnTo>
                  <a:lnTo>
                    <a:pt x="75451" y="86927"/>
                  </a:lnTo>
                  <a:lnTo>
                    <a:pt x="0" y="45973"/>
                  </a:lnTo>
                  <a:lnTo>
                    <a:pt x="45973" y="0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513220" y="2602609"/>
            <a:ext cx="450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❤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5138232" y="2761380"/>
            <a:ext cx="450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0F0E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❤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864" y="3712963"/>
            <a:ext cx="365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😉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036075" y="3261661"/>
            <a:ext cx="365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0F0EE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😉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0F0E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8715" y="2157387"/>
            <a:ext cx="345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0F0EE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0F0E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758779" y="1705783"/>
            <a:ext cx="345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74C0B6">
                    <a:lumMod val="50000"/>
                  </a:srgbClr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74C0B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7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"/>
          <p:cNvSpPr txBox="1">
            <a:spLocks noGrp="1"/>
          </p:cNvSpPr>
          <p:nvPr>
            <p:ph type="title"/>
          </p:nvPr>
        </p:nvSpPr>
        <p:spPr>
          <a:xfrm>
            <a:off x="-100" y="0"/>
            <a:ext cx="9144000" cy="161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ru-RU" sz="46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Спортивные секции</a:t>
            </a:r>
            <a:endParaRPr sz="24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6" name="Google Shape;436;p3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35</a:t>
            </a:fld>
            <a:endParaRPr/>
          </a:p>
        </p:txBody>
      </p:sp>
      <p:sp>
        <p:nvSpPr>
          <p:cNvPr id="438" name="Google Shape;438;p35"/>
          <p:cNvSpPr/>
          <p:nvPr/>
        </p:nvSpPr>
        <p:spPr>
          <a:xfrm>
            <a:off x="5048241" y="3707623"/>
            <a:ext cx="1643311" cy="879102"/>
          </a:xfrm>
          <a:custGeom>
            <a:avLst/>
            <a:gdLst/>
            <a:ahLst/>
            <a:cxnLst/>
            <a:rect l="l" t="t" r="r" b="b"/>
            <a:pathLst>
              <a:path w="2120401" h="672353" extrusionOk="0">
                <a:moveTo>
                  <a:pt x="0" y="0"/>
                </a:moveTo>
                <a:lnTo>
                  <a:pt x="2120401" y="0"/>
                </a:lnTo>
                <a:lnTo>
                  <a:pt x="2120401" y="672353"/>
                </a:lnTo>
                <a:lnTo>
                  <a:pt x="0" y="672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Легкая атлетика</a:t>
            </a:r>
            <a:endParaRPr sz="23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9" name="Google Shape;439;p35"/>
          <p:cNvSpPr/>
          <p:nvPr/>
        </p:nvSpPr>
        <p:spPr>
          <a:xfrm>
            <a:off x="574384" y="3745174"/>
            <a:ext cx="1643312" cy="879102"/>
          </a:xfrm>
          <a:custGeom>
            <a:avLst/>
            <a:gdLst/>
            <a:ahLst/>
            <a:cxnLst/>
            <a:rect l="l" t="t" r="r" b="b"/>
            <a:pathLst>
              <a:path w="2120402" h="672353" extrusionOk="0">
                <a:moveTo>
                  <a:pt x="0" y="0"/>
                </a:moveTo>
                <a:lnTo>
                  <a:pt x="2120402" y="0"/>
                </a:lnTo>
                <a:lnTo>
                  <a:pt x="2120402" y="672353"/>
                </a:lnTo>
                <a:lnTo>
                  <a:pt x="0" y="672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Волейбол</a:t>
            </a:r>
            <a:endParaRPr sz="22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40" name="Google Shape;440;p35"/>
          <p:cNvSpPr/>
          <p:nvPr/>
        </p:nvSpPr>
        <p:spPr>
          <a:xfrm>
            <a:off x="2831673" y="3707623"/>
            <a:ext cx="1643312" cy="879102"/>
          </a:xfrm>
          <a:custGeom>
            <a:avLst/>
            <a:gdLst/>
            <a:ahLst/>
            <a:cxnLst/>
            <a:rect l="l" t="t" r="r" b="b"/>
            <a:pathLst>
              <a:path w="2120402" h="672353" extrusionOk="0">
                <a:moveTo>
                  <a:pt x="0" y="0"/>
                </a:moveTo>
                <a:lnTo>
                  <a:pt x="2120402" y="0"/>
                </a:lnTo>
                <a:lnTo>
                  <a:pt x="2120402" y="672353"/>
                </a:lnTo>
                <a:lnTo>
                  <a:pt x="0" y="672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Баскетбол</a:t>
            </a:r>
            <a:endParaRPr sz="20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41" name="Google Shape;441;p35"/>
          <p:cNvSpPr/>
          <p:nvPr/>
        </p:nvSpPr>
        <p:spPr>
          <a:xfrm>
            <a:off x="7172638" y="3707623"/>
            <a:ext cx="1643310" cy="879102"/>
          </a:xfrm>
          <a:custGeom>
            <a:avLst/>
            <a:gdLst/>
            <a:ahLst/>
            <a:cxnLst/>
            <a:rect l="l" t="t" r="r" b="b"/>
            <a:pathLst>
              <a:path w="2120400" h="672353" extrusionOk="0">
                <a:moveTo>
                  <a:pt x="0" y="0"/>
                </a:moveTo>
                <a:lnTo>
                  <a:pt x="2120400" y="0"/>
                </a:lnTo>
                <a:lnTo>
                  <a:pt x="2120400" y="672353"/>
                </a:lnTo>
                <a:lnTo>
                  <a:pt x="0" y="672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575"/>
              </a:spcBef>
              <a:spcAft>
                <a:spcPts val="0"/>
              </a:spcAft>
              <a:buNone/>
            </a:pPr>
            <a:r>
              <a:rPr lang="ru-RU" sz="2300" b="1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ОФП</a:t>
            </a:r>
            <a:endParaRPr sz="23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7235049" y="1841383"/>
            <a:ext cx="14058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4:00 – 4:30 PM</a:t>
            </a:r>
            <a:endParaRPr/>
          </a:p>
        </p:txBody>
      </p:sp>
      <p:sp>
        <p:nvSpPr>
          <p:cNvPr id="443" name="Google Shape;443;p35"/>
          <p:cNvSpPr/>
          <p:nvPr/>
        </p:nvSpPr>
        <p:spPr>
          <a:xfrm>
            <a:off x="5552713" y="1841383"/>
            <a:ext cx="14058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2:30 – 2:45 PM</a:t>
            </a:r>
            <a:endParaRPr/>
          </a:p>
        </p:txBody>
      </p:sp>
      <p:sp>
        <p:nvSpPr>
          <p:cNvPr id="444" name="Google Shape;444;p35"/>
          <p:cNvSpPr/>
          <p:nvPr/>
        </p:nvSpPr>
        <p:spPr>
          <a:xfrm>
            <a:off x="3870377" y="1841383"/>
            <a:ext cx="14058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12:00 – 1:00 PM</a:t>
            </a:r>
            <a:endParaRPr/>
          </a:p>
        </p:txBody>
      </p:sp>
      <p:sp>
        <p:nvSpPr>
          <p:cNvPr id="445" name="Google Shape;445;p35"/>
          <p:cNvSpPr/>
          <p:nvPr/>
        </p:nvSpPr>
        <p:spPr>
          <a:xfrm>
            <a:off x="2188040" y="1841383"/>
            <a:ext cx="14058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10:30 – 10:45 AM</a:t>
            </a:r>
            <a:endParaRPr/>
          </a:p>
        </p:txBody>
      </p:sp>
      <p:sp>
        <p:nvSpPr>
          <p:cNvPr id="446" name="Google Shape;446;p35"/>
          <p:cNvSpPr/>
          <p:nvPr/>
        </p:nvSpPr>
        <p:spPr>
          <a:xfrm>
            <a:off x="505704" y="1841383"/>
            <a:ext cx="140589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9:00 AM</a:t>
            </a:r>
            <a:endParaRPr/>
          </a:p>
        </p:txBody>
      </p:sp>
      <p:pic>
        <p:nvPicPr>
          <p:cNvPr id="447" name="Google Shape;4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985" y="2059775"/>
            <a:ext cx="1584000" cy="15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40" y="2221150"/>
            <a:ext cx="1584000" cy="13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503" y="2180206"/>
            <a:ext cx="1643300" cy="14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6331" y="2140475"/>
            <a:ext cx="1643325" cy="14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"/>
          <p:cNvSpPr txBox="1">
            <a:spLocks noGrp="1"/>
          </p:cNvSpPr>
          <p:nvPr>
            <p:ph type="ctrTitle"/>
          </p:nvPr>
        </p:nvSpPr>
        <p:spPr>
          <a:xfrm>
            <a:off x="3577025" y="1961200"/>
            <a:ext cx="5488800" cy="30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chemeClr val="accent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Приёмная кампания </a:t>
            </a:r>
            <a:r>
              <a:rPr lang="ru-RU" sz="6000" dirty="0" smtClean="0">
                <a:solidFill>
                  <a:schemeClr val="accent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2023</a:t>
            </a:r>
            <a:endParaRPr sz="6000" dirty="0">
              <a:solidFill>
                <a:schemeClr val="accent5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58" name="Google Shape;4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269" y="371475"/>
            <a:ext cx="1633355" cy="15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"/>
          <p:cNvSpPr txBox="1">
            <a:spLocks noGrp="1"/>
          </p:cNvSpPr>
          <p:nvPr>
            <p:ph type="title" idx="4294967295"/>
          </p:nvPr>
        </p:nvSpPr>
        <p:spPr>
          <a:xfrm>
            <a:off x="21925" y="0"/>
            <a:ext cx="9144000" cy="8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Преимущества обучения в СПО</a:t>
            </a:r>
            <a:endParaRPr sz="37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64" name="Google Shape;464;p37"/>
          <p:cNvSpPr txBox="1">
            <a:spLocks noGrp="1"/>
          </p:cNvSpPr>
          <p:nvPr>
            <p:ph type="body" idx="4294967295"/>
          </p:nvPr>
        </p:nvSpPr>
        <p:spPr>
          <a:xfrm>
            <a:off x="730784" y="922560"/>
            <a:ext cx="8358352" cy="408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подготовка компетентных и грамотных специалистов, востребованных на современном рынке </a:t>
            </a:r>
            <a:r>
              <a:rPr lang="ru-RU" sz="17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труда </a:t>
            </a:r>
            <a:r>
              <a:rPr lang="ru-RU" sz="14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(диплом + </a:t>
            </a:r>
            <a:r>
              <a:rPr lang="en-US" sz="1400" b="1" dirty="0" err="1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SkillPassport</a:t>
            </a:r>
            <a:r>
              <a:rPr lang="en-US" sz="14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r>
              <a:rPr lang="ru-RU" sz="14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;</a:t>
            </a:r>
            <a:endParaRPr lang="ru-RU" sz="14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7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легкость </a:t>
            </a:r>
            <a:r>
              <a:rPr lang="ru-RU" sz="17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поступления – конкурс значительно ниже, а бюджетных мест больше, чем в вузе;</a:t>
            </a:r>
            <a:endParaRPr sz="17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возможность определиться с правильностью выбора специальности перед поступлением в вуз; </a:t>
            </a:r>
            <a:endParaRPr sz="17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lang="ru-RU" sz="1000" b="1" dirty="0" smtClean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7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возможность </a:t>
            </a:r>
            <a:r>
              <a:rPr lang="ru-RU" sz="17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принять участие в конкурсах профессионального </a:t>
            </a:r>
            <a:r>
              <a:rPr lang="ru-RU" sz="17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мастерства </a:t>
            </a:r>
            <a:r>
              <a:rPr lang="ru-RU" sz="17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разных </a:t>
            </a:r>
            <a:r>
              <a:rPr lang="ru-RU" sz="17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уровней;</a:t>
            </a: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lang="ru-RU" sz="1000" b="1" dirty="0" smtClean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ru-RU" sz="16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возможность к основной специальности получить ряд </a:t>
            </a:r>
            <a:r>
              <a:rPr lang="ru-RU" sz="16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смежных профессий</a:t>
            </a:r>
            <a:r>
              <a:rPr lang="ru-RU" sz="1600" b="1" dirty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 что делает выпускников </a:t>
            </a:r>
            <a:r>
              <a:rPr lang="ru-RU" sz="1600" b="1" dirty="0" smtClean="0">
                <a:solidFill>
                  <a:schemeClr val="accent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конкурентоспособными. </a:t>
            </a:r>
            <a:endParaRPr lang="ru-RU" sz="16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65" name="Google Shape;465;p37"/>
          <p:cNvSpPr/>
          <p:nvPr/>
        </p:nvSpPr>
        <p:spPr>
          <a:xfrm>
            <a:off x="257051" y="1004093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66" name="Google Shape;466;p37"/>
          <p:cNvSpPr/>
          <p:nvPr/>
        </p:nvSpPr>
        <p:spPr>
          <a:xfrm>
            <a:off x="269553" y="1755708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7"/>
          <p:cNvSpPr/>
          <p:nvPr/>
        </p:nvSpPr>
        <p:spPr>
          <a:xfrm>
            <a:off x="257051" y="4361034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7"/>
          <p:cNvSpPr/>
          <p:nvPr/>
        </p:nvSpPr>
        <p:spPr>
          <a:xfrm>
            <a:off x="257051" y="3485339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7"/>
          <p:cNvSpPr/>
          <p:nvPr/>
        </p:nvSpPr>
        <p:spPr>
          <a:xfrm>
            <a:off x="269552" y="2609644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4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"/>
          <p:cNvSpPr txBox="1">
            <a:spLocks noGrp="1"/>
          </p:cNvSpPr>
          <p:nvPr>
            <p:ph type="title" idx="4294967295"/>
          </p:nvPr>
        </p:nvSpPr>
        <p:spPr>
          <a:xfrm>
            <a:off x="21925" y="0"/>
            <a:ext cx="9144000" cy="8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Дополнительные квалификации</a:t>
            </a:r>
            <a:endParaRPr sz="37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64" name="Google Shape;464;p37"/>
          <p:cNvSpPr txBox="1">
            <a:spLocks noGrp="1"/>
          </p:cNvSpPr>
          <p:nvPr>
            <p:ph type="body" idx="4294967295"/>
          </p:nvPr>
        </p:nvSpPr>
        <p:spPr>
          <a:xfrm>
            <a:off x="230757" y="859536"/>
            <a:ext cx="8726336" cy="410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1С Бухгалтерия </a:t>
            </a:r>
            <a:r>
              <a:rPr lang="ru-RU" sz="2400" dirty="0" smtClean="0"/>
              <a:t>8.3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1С </a:t>
            </a:r>
            <a:r>
              <a:rPr lang="ru-RU" sz="2400" dirty="0"/>
              <a:t>Управление </a:t>
            </a:r>
            <a:r>
              <a:rPr lang="ru-RU" sz="2400" dirty="0" smtClean="0"/>
              <a:t>торговлей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1С </a:t>
            </a:r>
            <a:r>
              <a:rPr lang="ru-RU" sz="2400" dirty="0"/>
              <a:t>Зарплата и управление </a:t>
            </a:r>
            <a:r>
              <a:rPr lang="ru-RU" sz="2400" dirty="0" smtClean="0"/>
              <a:t>персоналом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Справочно-правовые </a:t>
            </a:r>
            <a:r>
              <a:rPr lang="ru-RU" sz="2400" dirty="0"/>
              <a:t>системы в профессиональной </a:t>
            </a:r>
            <a:r>
              <a:rPr lang="ru-RU" sz="2400" dirty="0" smtClean="0"/>
              <a:t>деятельности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Барное дело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err="1" smtClean="0"/>
              <a:t>Бариста</a:t>
            </a:r>
            <a:endParaRPr lang="ru-RU" sz="2400" dirty="0" smtClean="0"/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Пекарское дело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Кондитерское дело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Поварское дело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err="1" smtClean="0"/>
              <a:t>Карвинг</a:t>
            </a:r>
            <a:endParaRPr lang="ru-RU" sz="2400" dirty="0" smtClean="0"/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Кассир </a:t>
            </a:r>
            <a:r>
              <a:rPr lang="ru-RU" sz="2400" dirty="0"/>
              <a:t>торгового </a:t>
            </a:r>
            <a:r>
              <a:rPr lang="ru-RU" sz="2400" dirty="0" smtClean="0"/>
              <a:t>зала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err="1" smtClean="0"/>
              <a:t>Мерчендайзер</a:t>
            </a:r>
            <a:endParaRPr lang="ru-RU" sz="2400" dirty="0" smtClean="0"/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Финансовая грамотность</a:t>
            </a: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/>
              <a:t>Профессиональный </a:t>
            </a:r>
            <a:r>
              <a:rPr lang="ru-RU" sz="2400" dirty="0"/>
              <a:t>английский язык</a:t>
            </a:r>
            <a:endParaRPr sz="2400" b="1" dirty="0">
              <a:solidFill>
                <a:schemeClr val="accent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"/>
          <p:cNvSpPr txBox="1">
            <a:spLocks noGrp="1"/>
          </p:cNvSpPr>
          <p:nvPr>
            <p:ph type="title" idx="4294967295"/>
          </p:nvPr>
        </p:nvSpPr>
        <p:spPr>
          <a:xfrm>
            <a:off x="123350" y="0"/>
            <a:ext cx="89301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 время приема в 2022 </a:t>
            </a:r>
            <a:r>
              <a:rPr lang="ru-RU" sz="20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г</a:t>
            </a:r>
            <a:r>
              <a:rPr lang="ru-RU" sz="20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 было сформировано личных дел:</a:t>
            </a:r>
            <a:endParaRPr sz="20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483" name="Google Shape;483;p39"/>
          <p:cNvGraphicFramePr/>
          <p:nvPr>
            <p:extLst>
              <p:ext uri="{D42A27DB-BD31-4B8C-83A1-F6EECF244321}">
                <p14:modId xmlns:p14="http://schemas.microsoft.com/office/powerpoint/2010/main" val="4157833974"/>
              </p:ext>
            </p:extLst>
          </p:nvPr>
        </p:nvGraphicFramePr>
        <p:xfrm>
          <a:off x="-2" y="506095"/>
          <a:ext cx="9144001" cy="4637405"/>
        </p:xfrm>
        <a:graphic>
          <a:graphicData uri="http://schemas.openxmlformats.org/drawingml/2006/table">
            <a:tbl>
              <a:tblPr>
                <a:noFill/>
                <a:tableStyleId>{DE7EEFB0-3E4E-4EA8-9E02-A9ADA2DD4B0E}</a:tableStyleId>
              </a:tblPr>
              <a:tblGrid>
                <a:gridCol w="526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109">
                  <a:extLst>
                    <a:ext uri="{9D8B030D-6E8A-4147-A177-3AD203B41FA5}">
                      <a16:colId xmlns:a16="http://schemas.microsoft.com/office/drawing/2014/main" val="1186820873"/>
                    </a:ext>
                  </a:extLst>
                </a:gridCol>
                <a:gridCol w="121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3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  СПЕЦИАЛЬНОСТЬ</a:t>
                      </a:r>
                      <a:endParaRPr sz="13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1" dirty="0" smtClean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КОЛ-ВО</a:t>
                      </a:r>
                      <a:r>
                        <a:rPr lang="ru-RU" sz="1300" b="1" baseline="0" dirty="0" smtClean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бюджетных мест</a:t>
                      </a:r>
                      <a:endParaRPr sz="1300" b="1" dirty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1700" b="1" i="0" u="none" strike="noStrike" cap="none" dirty="0" smtClean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База 9</a:t>
                      </a:r>
                      <a:endParaRPr lang="ru-RU" sz="1700" dirty="0" smtClean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endParaRPr sz="1300" dirty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База 11</a:t>
                      </a:r>
                      <a:endParaRPr sz="130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4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Право и </a:t>
                      </a:r>
                      <a:r>
                        <a:rPr lang="ru-RU" sz="1700" b="1" i="0" u="none" strike="noStrike" cap="none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организация социального                   обеспечения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25/25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93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Bookman Old Style" pitchFamily="18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Реклама</a:t>
                      </a:r>
                      <a:endParaRPr sz="1700" b="1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41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700" b="1" i="0" u="none" strike="noStrike" cap="none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Коммерция</a:t>
                      </a:r>
                      <a:endParaRPr sz="170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25/25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71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38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2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Экономика и бухгалтерский учет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25/25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54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28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2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Финансы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52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5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Информационные </a:t>
                      </a:r>
                      <a:r>
                        <a:rPr lang="ru-RU" sz="1700" b="1" i="0" u="none" strike="noStrike" cap="none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системы и программирование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50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155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Поварское и кондитерское дело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50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98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700" b="1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2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Гостиничное дело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Bookman Old Style" panose="02050604050505020204" pitchFamily="18" charset="0"/>
                        </a:rPr>
                        <a:t>25</a:t>
                      </a:r>
                      <a:endParaRPr lang="ru-RU" sz="1700" b="1" dirty="0">
                        <a:latin typeface="Bookman Old Style" panose="02050604050505020204" pitchFamily="18" charset="0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49</a:t>
                      </a:r>
                      <a:endParaRPr lang="ru-RU" sz="17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700" b="1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/>
          <p:nvPr/>
        </p:nvSpPr>
        <p:spPr>
          <a:xfrm>
            <a:off x="4479925" y="33338"/>
            <a:ext cx="184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 descr="IMG_4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39424"/>
            <a:ext cx="2151226" cy="11152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27" name="Google Shape;227;p23" descr="11"/>
          <p:cNvPicPr preferRelativeResize="0"/>
          <p:nvPr/>
        </p:nvPicPr>
        <p:blipFill rotWithShape="1">
          <a:blip r:embed="rId4">
            <a:alphaModFix/>
          </a:blip>
          <a:srcRect l="13477"/>
          <a:stretch/>
        </p:blipFill>
        <p:spPr>
          <a:xfrm>
            <a:off x="2151224" y="1239425"/>
            <a:ext cx="2302789" cy="10823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28" name="Google Shape;228;p23" descr="2 0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7400" y="2717000"/>
            <a:ext cx="1830349" cy="1213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29" name="Google Shape;229;p23" descr="IMG_7108"/>
          <p:cNvPicPr preferRelativeResize="0"/>
          <p:nvPr/>
        </p:nvPicPr>
        <p:blipFill rotWithShape="1">
          <a:blip r:embed="rId6">
            <a:alphaModFix/>
          </a:blip>
          <a:srcRect l="17911"/>
          <a:stretch/>
        </p:blipFill>
        <p:spPr>
          <a:xfrm>
            <a:off x="4387400" y="1239425"/>
            <a:ext cx="1839024" cy="14775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30" name="Google Shape;230;p23" descr="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6075" y="3930250"/>
            <a:ext cx="1830349" cy="1202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31" name="Google Shape;231;p23"/>
          <p:cNvSpPr txBox="1"/>
          <p:nvPr/>
        </p:nvSpPr>
        <p:spPr>
          <a:xfrm>
            <a:off x="0" y="-48490"/>
            <a:ext cx="9144000" cy="10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23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УЧЕБНО - ПРОИЗВОДСТВЕННЫЙ КОМПЛЕКС «НТТЭК»</a:t>
            </a:r>
            <a:br>
              <a:rPr lang="ru-RU" sz="23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2300" b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(база практики – новые лаборатории)</a:t>
            </a:r>
            <a:endParaRPr sz="2300" b="1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213900"/>
            <a:ext cx="4396102" cy="29192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2851" y="1239424"/>
            <a:ext cx="2931150" cy="38936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"/>
          <p:cNvSpPr txBox="1">
            <a:spLocks noGrp="1"/>
          </p:cNvSpPr>
          <p:nvPr>
            <p:ph type="title" idx="4294967295"/>
          </p:nvPr>
        </p:nvSpPr>
        <p:spPr>
          <a:xfrm>
            <a:off x="123350" y="0"/>
            <a:ext cx="89301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Проходной балл на специальности в </a:t>
            </a:r>
            <a:r>
              <a:rPr lang="ru-RU" sz="22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2022 </a:t>
            </a:r>
            <a:r>
              <a:rPr lang="ru-RU" sz="2200" dirty="0">
                <a:latin typeface="Bookman Old Style"/>
                <a:ea typeface="Bookman Old Style"/>
                <a:cs typeface="Bookman Old Style"/>
                <a:sym typeface="Bookman Old Style"/>
              </a:rPr>
              <a:t>г.</a:t>
            </a:r>
            <a:endParaRPr sz="20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483" name="Google Shape;483;p39"/>
          <p:cNvGraphicFramePr/>
          <p:nvPr>
            <p:extLst>
              <p:ext uri="{D42A27DB-BD31-4B8C-83A1-F6EECF244321}">
                <p14:modId xmlns:p14="http://schemas.microsoft.com/office/powerpoint/2010/main" val="2529716211"/>
              </p:ext>
            </p:extLst>
          </p:nvPr>
        </p:nvGraphicFramePr>
        <p:xfrm>
          <a:off x="16399" y="581962"/>
          <a:ext cx="9127601" cy="4561539"/>
        </p:xfrm>
        <a:graphic>
          <a:graphicData uri="http://schemas.openxmlformats.org/drawingml/2006/table">
            <a:tbl>
              <a:tblPr>
                <a:noFill/>
                <a:tableStyleId>{DE7EEFB0-3E4E-4EA8-9E02-A9ADA2DD4B0E}</a:tableStyleId>
              </a:tblPr>
              <a:tblGrid>
                <a:gridCol w="6296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0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  СПЕЦИАЛЬНОСТЬ</a:t>
                      </a:r>
                      <a:endParaRPr sz="1300" dirty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База 9</a:t>
                      </a:r>
                      <a:endParaRPr sz="1300" dirty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FFFFFF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База 11</a:t>
                      </a:r>
                      <a:endParaRPr sz="1300" dirty="0">
                        <a:solidFill>
                          <a:srgbClr val="FFFFFF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Право и </a:t>
                      </a:r>
                      <a:r>
                        <a:rPr lang="ru-RU" sz="1700" b="1" i="0" u="none" strike="noStrike" cap="none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организация социального</a:t>
                      </a:r>
                      <a:r>
                        <a:rPr lang="ru-RU" sz="1700" b="1" i="0" u="none" strike="noStrike" cap="none" baseline="0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обеспечения</a:t>
                      </a:r>
                      <a:r>
                        <a:rPr lang="ru-RU" sz="1700" b="1" i="0" u="none" strike="noStrike" cap="none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4,421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4,105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8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Реклама</a:t>
                      </a:r>
                      <a:endParaRPr sz="1700" b="1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3,565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Коммерция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3,947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3,278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Экономика и бухгалтерский учет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4,00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3,222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Финансы</a:t>
                      </a:r>
                      <a:endParaRPr sz="170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4,15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7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Информационные </a:t>
                      </a:r>
                      <a:r>
                        <a:rPr lang="ru-RU" sz="1700" b="1" i="0" u="none" strike="noStrike" cap="none" dirty="0" smtClean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системы и программирование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4,15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Поварское и кондитерское дело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3,684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2400" b="1" i="0" u="none" strike="noStrike" cap="none" dirty="0">
                        <a:solidFill>
                          <a:srgbClr val="C00000"/>
                        </a:solidFill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D0D0D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i="0" u="none" strike="noStrike" cap="none" dirty="0">
                          <a:solidFill>
                            <a:srgbClr val="0D0D0D"/>
                          </a:solidFill>
                          <a:latin typeface="Bookman Old Style" pitchFamily="18" charset="0"/>
                          <a:ea typeface="Bookman Old Style"/>
                          <a:cs typeface="Bookman Old Style"/>
                          <a:sym typeface="Bookman Old Style"/>
                        </a:rPr>
                        <a:t>  Гостиничное дело</a:t>
                      </a:r>
                      <a:endParaRPr sz="1700" dirty="0"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rgbClr val="C00000"/>
                          </a:solidFill>
                        </a:rPr>
                        <a:t>3,857</a:t>
                      </a:r>
                      <a:endParaRPr lang="ru-RU" sz="26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horzOverflow="overflow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2400" b="1" i="0" u="none" strike="noStrike" cap="none" dirty="0">
                        <a:solidFill>
                          <a:srgbClr val="C00000"/>
                        </a:solidFill>
                        <a:latin typeface="Bookman Old Style" pitchFamily="18" charset="0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121925" marR="121925" marT="34300" marB="343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157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 dirty="0">
                <a:latin typeface="Bookman Old Style"/>
                <a:ea typeface="Bookman Old Style"/>
                <a:cs typeface="Bookman Old Style"/>
                <a:sym typeface="Bookman Old Style"/>
              </a:rPr>
              <a:t>Условия поступления</a:t>
            </a:r>
            <a:endParaRPr sz="47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90" name="Google Shape;49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4575" y="3360742"/>
            <a:ext cx="2409149" cy="178275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0"/>
          <p:cNvSpPr txBox="1">
            <a:spLocks noGrp="1"/>
          </p:cNvSpPr>
          <p:nvPr>
            <p:ph type="body" idx="4294967295"/>
          </p:nvPr>
        </p:nvSpPr>
        <p:spPr>
          <a:xfrm>
            <a:off x="801775" y="1726825"/>
            <a:ext cx="8341800" cy="3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Вступительные испытания не </a:t>
            </a:r>
            <a:r>
              <a:rPr lang="ru-RU" sz="2000" b="1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предусмотрены </a:t>
            </a:r>
            <a:r>
              <a:rPr lang="ru-RU" sz="1400" b="1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(кроме </a:t>
            </a:r>
            <a:r>
              <a:rPr lang="ru-RU" sz="1400" b="1" dirty="0">
                <a:latin typeface="Bookman Old Style" panose="02050604050505020204" pitchFamily="18" charset="0"/>
              </a:rPr>
              <a:t>специальности 42.02.01 </a:t>
            </a:r>
            <a:r>
              <a:rPr lang="ru-RU" sz="1400" b="1" dirty="0" smtClean="0">
                <a:latin typeface="Bookman Old Style" panose="02050604050505020204" pitchFamily="18" charset="0"/>
              </a:rPr>
              <a:t>«Реклама»)</a:t>
            </a:r>
            <a:r>
              <a:rPr lang="ru-RU" sz="2000" b="1" dirty="0" smtClean="0"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;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sz="8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Оцениваются образовательные достижения выпускников школ (конкурс аттестатов);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8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Льготы при поступлении не предусмотрены;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Отсрочка от службы в армии.</a:t>
            </a:r>
            <a:endParaRPr sz="2000" b="1" i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000" b="1" i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rPr lang="ru-RU" sz="1300" b="1" dirty="0"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26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92" name="Google Shape;4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49" y="1799899"/>
            <a:ext cx="372375" cy="3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49" y="2770449"/>
            <a:ext cx="372375" cy="3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49" y="3740999"/>
            <a:ext cx="372375" cy="3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49" y="4628423"/>
            <a:ext cx="372375" cy="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1"/>
          <p:cNvSpPr txBox="1">
            <a:spLocks noGrp="1"/>
          </p:cNvSpPr>
          <p:nvPr>
            <p:ph type="title"/>
          </p:nvPr>
        </p:nvSpPr>
        <p:spPr>
          <a:xfrm>
            <a:off x="0" y="-6584"/>
            <a:ext cx="4572000" cy="1560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Приёмная комиссия</a:t>
            </a:r>
            <a:endParaRPr sz="30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01" name="Google Shape;501;p41"/>
          <p:cNvSpPr txBox="1">
            <a:spLocks noGrp="1"/>
          </p:cNvSpPr>
          <p:nvPr>
            <p:ph type="body" idx="1"/>
          </p:nvPr>
        </p:nvSpPr>
        <p:spPr>
          <a:xfrm>
            <a:off x="759975" y="2269550"/>
            <a:ext cx="5644200" cy="20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Телефон: </a:t>
            </a:r>
            <a:r>
              <a:rPr lang="ru-RU" sz="2000" b="1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8(3435) 41-75-58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График работы: с 9-00 до </a:t>
            </a:r>
            <a:r>
              <a:rPr lang="ru-RU" sz="2000" b="1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17-00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выходные - суббота, воскресенье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Адрес: </a:t>
            </a:r>
            <a:r>
              <a:rPr lang="ru-RU" sz="2000" b="1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пр-т. Ленина 2 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000" b="1" dirty="0">
                <a:latin typeface="Bookman Old Style"/>
                <a:ea typeface="Bookman Old Style"/>
                <a:cs typeface="Bookman Old Style"/>
                <a:sym typeface="Bookman Old Style"/>
              </a:rPr>
              <a:t>(здание общежития, 1 этаж)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Приём документов: с 08. 06. </a:t>
            </a:r>
            <a:r>
              <a:rPr lang="ru-RU" sz="2000" b="1" dirty="0" smtClean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2023 г. </a:t>
            </a:r>
            <a:endParaRPr sz="20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pSp>
        <p:nvGrpSpPr>
          <p:cNvPr id="502" name="Google Shape;502;p41"/>
          <p:cNvGrpSpPr/>
          <p:nvPr/>
        </p:nvGrpSpPr>
        <p:grpSpPr>
          <a:xfrm>
            <a:off x="345145" y="2429597"/>
            <a:ext cx="377769" cy="408942"/>
            <a:chOff x="6660750" y="298550"/>
            <a:chExt cx="396900" cy="396300"/>
          </a:xfrm>
        </p:grpSpPr>
        <p:sp>
          <p:nvSpPr>
            <p:cNvPr id="503" name="Google Shape;503;p41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41"/>
          <p:cNvGrpSpPr/>
          <p:nvPr/>
        </p:nvGrpSpPr>
        <p:grpSpPr>
          <a:xfrm>
            <a:off x="308074" y="3713974"/>
            <a:ext cx="451908" cy="359308"/>
            <a:chOff x="5275975" y="4344850"/>
            <a:chExt cx="470150" cy="398125"/>
          </a:xfrm>
        </p:grpSpPr>
        <p:sp>
          <p:nvSpPr>
            <p:cNvPr id="506" name="Google Shape;506;p41"/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l" t="t" r="r" b="b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41"/>
          <p:cNvGrpSpPr/>
          <p:nvPr/>
        </p:nvGrpSpPr>
        <p:grpSpPr>
          <a:xfrm>
            <a:off x="399752" y="4679062"/>
            <a:ext cx="268551" cy="341868"/>
            <a:chOff x="584925" y="922575"/>
            <a:chExt cx="415200" cy="502525"/>
          </a:xfrm>
        </p:grpSpPr>
        <p:sp>
          <p:nvSpPr>
            <p:cNvPr id="510" name="Google Shape;510;p41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1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1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41"/>
          <p:cNvSpPr/>
          <p:nvPr/>
        </p:nvSpPr>
        <p:spPr>
          <a:xfrm>
            <a:off x="439388" y="1603525"/>
            <a:ext cx="189297" cy="35932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>
            <a:spLocks noGrp="1"/>
          </p:cNvSpPr>
          <p:nvPr>
            <p:ph type="ctrTitle"/>
          </p:nvPr>
        </p:nvSpPr>
        <p:spPr>
          <a:xfrm>
            <a:off x="0" y="517450"/>
            <a:ext cx="3425100" cy="3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ru-RU" sz="40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 sz="40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32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ПРИГЛАШАЕМ посетить</a:t>
            </a:r>
            <a:br>
              <a:rPr lang="ru-RU" sz="32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32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ru-RU" sz="32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ru-RU" sz="3200" dirty="0" smtClea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ДНИ открытых дверей</a:t>
            </a:r>
            <a:endParaRPr sz="3200" dirty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3" name="Google Shape;253;p25"/>
          <p:cNvSpPr txBox="1">
            <a:spLocks noGrp="1"/>
          </p:cNvSpPr>
          <p:nvPr>
            <p:ph type="ctrTitle" idx="4294967295"/>
          </p:nvPr>
        </p:nvSpPr>
        <p:spPr>
          <a:xfrm>
            <a:off x="3490675" y="425302"/>
            <a:ext cx="5653200" cy="4189228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22 октября 2022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26 ноября 2022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18 февраля 2023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25 марта 2023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22 апреля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2023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14.00 часов (актовый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зал, 1 корпус)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пр.Ленина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2а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title"/>
          </p:nvPr>
        </p:nvSpPr>
        <p:spPr>
          <a:xfrm>
            <a:off x="0" y="-100"/>
            <a:ext cx="4572000" cy="154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2300" dirty="0">
                <a:latin typeface="Bookman Old Style"/>
                <a:ea typeface="Bookman Old Style"/>
                <a:cs typeface="Bookman Old Style"/>
                <a:sym typeface="Bookman Old Style"/>
              </a:rPr>
              <a:t>ОБЩЕЖИТИЕ на 220 МЕСТ</a:t>
            </a:r>
            <a:endParaRPr sz="23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9" name="Google Shape;239;p2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5</a:t>
            </a:fld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275" y="2902750"/>
            <a:ext cx="1722724" cy="22303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41" name="Google Shape;241;p24"/>
          <p:cNvPicPr preferRelativeResize="0"/>
          <p:nvPr/>
        </p:nvPicPr>
        <p:blipFill rotWithShape="1">
          <a:blip r:embed="rId4">
            <a:alphaModFix/>
          </a:blip>
          <a:srcRect t="22485" b="13325"/>
          <a:stretch/>
        </p:blipFill>
        <p:spPr>
          <a:xfrm>
            <a:off x="2849275" y="1492450"/>
            <a:ext cx="1722724" cy="1467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54" y="1492450"/>
            <a:ext cx="2791691" cy="36406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43" name="Google Shape;24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0782"/>
            <a:ext cx="4558146" cy="51226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>
            <a:spLocks noGrp="1"/>
          </p:cNvSpPr>
          <p:nvPr>
            <p:ph type="ctrTitle"/>
          </p:nvPr>
        </p:nvSpPr>
        <p:spPr>
          <a:xfrm>
            <a:off x="0" y="1480150"/>
            <a:ext cx="3425100" cy="1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ru-RU" sz="47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Условия обучения</a:t>
            </a:r>
            <a:endParaRPr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0" name="Google Shape;250;p25"/>
          <p:cNvSpPr txBox="1">
            <a:spLocks noGrp="1"/>
          </p:cNvSpPr>
          <p:nvPr>
            <p:ph type="ctrTitle" idx="4294967295"/>
          </p:nvPr>
        </p:nvSpPr>
        <p:spPr>
          <a:xfrm>
            <a:off x="3490675" y="3970425"/>
            <a:ext cx="5653200" cy="6771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150 </a:t>
            </a:r>
            <a:r>
              <a:rPr lang="ru-RU" sz="4200" dirty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руб.</a:t>
            </a:r>
            <a:r>
              <a:rPr lang="ru-RU" sz="5400" dirty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7900" b="0" i="0" strike="noStrike" cap="none" dirty="0">
              <a:solidFill>
                <a:schemeClr val="accen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1" name="Google Shape;251;p25"/>
          <p:cNvSpPr txBox="1">
            <a:spLocks noGrp="1"/>
          </p:cNvSpPr>
          <p:nvPr>
            <p:ph type="ctrTitle" idx="4294967295"/>
          </p:nvPr>
        </p:nvSpPr>
        <p:spPr>
          <a:xfrm>
            <a:off x="3490675" y="2466750"/>
            <a:ext cx="5653200" cy="626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547,80 </a:t>
            </a:r>
            <a:r>
              <a:rPr lang="ru-RU" sz="4200" dirty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руб./</a:t>
            </a:r>
            <a:r>
              <a:rPr lang="ru-RU" sz="4200" dirty="0" err="1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мес</a:t>
            </a:r>
            <a:endParaRPr sz="4200" b="0" i="0" strike="noStrike" cap="none">
              <a:solidFill>
                <a:schemeClr val="accen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2" name="Google Shape;252;p25"/>
          <p:cNvSpPr txBox="1">
            <a:spLocks noGrp="1"/>
          </p:cNvSpPr>
          <p:nvPr>
            <p:ph type="ctrTitle" idx="4294967295"/>
          </p:nvPr>
        </p:nvSpPr>
        <p:spPr>
          <a:xfrm>
            <a:off x="3490800" y="1190925"/>
            <a:ext cx="5653200" cy="783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1389 </a:t>
            </a:r>
            <a:r>
              <a:rPr lang="ru-RU" sz="4200" dirty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руб. </a:t>
            </a:r>
            <a:endParaRPr sz="4200" dirty="0">
              <a:solidFill>
                <a:schemeClr val="accen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3" name="Google Shape;253;p25"/>
          <p:cNvSpPr txBox="1">
            <a:spLocks noGrp="1"/>
          </p:cNvSpPr>
          <p:nvPr>
            <p:ph type="ctrTitle" idx="4294967295"/>
          </p:nvPr>
        </p:nvSpPr>
        <p:spPr>
          <a:xfrm>
            <a:off x="3490675" y="0"/>
            <a:ext cx="5653200" cy="783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927 </a:t>
            </a:r>
            <a:r>
              <a:rPr lang="ru-RU" sz="4200" dirty="0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руб. </a:t>
            </a:r>
            <a:endParaRPr sz="4200" b="0" i="0" strike="noStrike" cap="none" dirty="0">
              <a:solidFill>
                <a:schemeClr val="accen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subTitle" idx="4294967295"/>
          </p:nvPr>
        </p:nvSpPr>
        <p:spPr>
          <a:xfrm>
            <a:off x="3490800" y="727725"/>
            <a:ext cx="5653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Академическая стипендия</a:t>
            </a:r>
            <a:endParaRPr sz="200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4294967295"/>
          </p:nvPr>
        </p:nvSpPr>
        <p:spPr>
          <a:xfrm>
            <a:off x="3490675" y="1928425"/>
            <a:ext cx="56532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Социальная стипендия</a:t>
            </a:r>
            <a:endParaRPr sz="200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4294967295"/>
          </p:nvPr>
        </p:nvSpPr>
        <p:spPr>
          <a:xfrm>
            <a:off x="3490800" y="4699425"/>
            <a:ext cx="5653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Средняя цена горячего обеда</a:t>
            </a:r>
            <a:endParaRPr sz="200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4294967295"/>
          </p:nvPr>
        </p:nvSpPr>
        <p:spPr>
          <a:xfrm>
            <a:off x="3490675" y="3087725"/>
            <a:ext cx="56532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Общежитие для студентов обучающихся</a:t>
            </a:r>
            <a:endParaRPr sz="20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на бюджетной основе</a:t>
            </a:r>
            <a:endParaRPr sz="20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68677" y="1956217"/>
            <a:ext cx="792241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Специальные условия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для получения образования обучающимися с ограниченными возможностями здоровья, инвалидностью </a:t>
            </a:r>
            <a:r>
              <a:rPr lang="ru-RU" sz="1050" kern="1200" dirty="0">
                <a:latin typeface="Arial" charset="0"/>
                <a:ea typeface="+mn-ea"/>
                <a:cs typeface="Arial" charset="0"/>
                <a:sym typeface="Arial" charset="0"/>
              </a:rPr>
              <a:t> </a:t>
            </a:r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300038" y="438462"/>
            <a:ext cx="6445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62A39F">
                    <a:lumMod val="50000"/>
                  </a:srgbClr>
                </a:solidFill>
                <a:latin typeface="Arial" charset="0"/>
                <a:ea typeface="+mn-ea"/>
                <a:cs typeface="Arial" charset="0"/>
                <a:sym typeface="Arial" charset="0"/>
              </a:rPr>
              <a:t>ГАПОУ СО «Нижнетагильский торгово-экономический колледж»</a:t>
            </a:r>
          </a:p>
        </p:txBody>
      </p:sp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5575" y="3436495"/>
            <a:ext cx="2180035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57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707" t="18852" r="11128" b="32676"/>
          <a:stretch>
            <a:fillRect/>
          </a:stretch>
        </p:blipFill>
        <p:spPr bwMode="auto">
          <a:xfrm>
            <a:off x="75334" y="1877518"/>
            <a:ext cx="4860178" cy="232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28650" y="185737"/>
            <a:ext cx="6611600" cy="1343260"/>
          </a:xfrm>
          <a:prstGeom prst="rect">
            <a:avLst/>
          </a:prstGeom>
          <a:solidFill>
            <a:srgbClr val="CCFFFF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Федеральный методический центр по инклюзивному образованию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разработал «</a:t>
            </a:r>
            <a:r>
              <a:rPr lang="ru-RU" sz="1650" b="1" kern="1200" dirty="0">
                <a:solidFill>
                  <a:srgbClr val="62A39F">
                    <a:lumMod val="50000"/>
                  </a:srgbClr>
                </a:solidFill>
                <a:latin typeface="Arial" charset="0"/>
                <a:ea typeface="+mn-ea"/>
                <a:cs typeface="Arial" charset="0"/>
                <a:sym typeface="Arial" charset="0"/>
              </a:rPr>
              <a:t>Атлас доступных профессий</a:t>
            </a:r>
            <a:r>
              <a:rPr lang="ru-RU" sz="1500" b="1" kern="1200" dirty="0">
                <a:latin typeface="Arial" charset="0"/>
                <a:ea typeface="+mn-ea"/>
                <a:cs typeface="Arial" charset="0"/>
                <a:sym typeface="Arial" charset="0"/>
              </a:rPr>
              <a:t>»</a:t>
            </a:r>
            <a:r>
              <a:rPr lang="ru-RU" sz="1350" b="1" kern="1200" dirty="0">
                <a:latin typeface="Arial" charset="0"/>
                <a:ea typeface="+mn-ea"/>
                <a:cs typeface="Arial" charset="0"/>
                <a:sym typeface="Arial" charset="0"/>
              </a:rPr>
              <a:t>,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50" b="1" kern="1200" dirty="0">
                <a:latin typeface="Arial" charset="0"/>
                <a:ea typeface="+mn-ea"/>
                <a:cs typeface="Arial" charset="0"/>
                <a:sym typeface="Arial" charset="0"/>
              </a:rPr>
              <a:t>который можно скачать по ссылке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latin typeface="Arial" charset="0"/>
                <a:ea typeface="+mn-ea"/>
                <a:cs typeface="Arial" charset="0"/>
                <a:sym typeface="Arial" charset="0"/>
                <a:hlinkClick r:id="rId3"/>
              </a:rPr>
              <a:t>https://fmc-spo.ru/netcat_files/AtlasProfessions.pdf</a:t>
            </a:r>
            <a:endParaRPr lang="ru-RU" sz="1350" b="1" kern="1200" dirty="0">
              <a:latin typeface="Arial" charset="0"/>
              <a:ea typeface="+mn-ea"/>
              <a:cs typeface="Arial" charset="0"/>
              <a:sym typeface="Arial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050" kern="1200" dirty="0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57859" t="25000" r="1639" b="28074"/>
          <a:stretch>
            <a:fillRect/>
          </a:stretch>
        </p:blipFill>
        <p:spPr bwMode="auto">
          <a:xfrm>
            <a:off x="4935512" y="1877518"/>
            <a:ext cx="3934918" cy="257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86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l="37377" t="32172" r="14253" b="6250"/>
          <a:stretch>
            <a:fillRect/>
          </a:stretch>
        </p:blipFill>
        <p:spPr bwMode="auto">
          <a:xfrm>
            <a:off x="5966252" y="2001187"/>
            <a:ext cx="3056558" cy="219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48090" t="19672" r="20270" b="65369"/>
          <a:stretch>
            <a:fillRect/>
          </a:stretch>
        </p:blipFill>
        <p:spPr bwMode="auto">
          <a:xfrm>
            <a:off x="5948785" y="1180475"/>
            <a:ext cx="3074025" cy="8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31128" t="17008" r="10318" b="3484"/>
          <a:stretch>
            <a:fillRect/>
          </a:stretch>
        </p:blipFill>
        <p:spPr bwMode="auto">
          <a:xfrm>
            <a:off x="382249" y="0"/>
            <a:ext cx="5549068" cy="467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9576" t="19672" r="50395" b="65369"/>
          <a:stretch>
            <a:fillRect/>
          </a:stretch>
        </p:blipFill>
        <p:spPr bwMode="auto">
          <a:xfrm>
            <a:off x="5948785" y="0"/>
            <a:ext cx="1165486" cy="9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48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0F3D38"/>
      </a:accent3>
      <a:accent4>
        <a:srgbClr val="2E6E4B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ume template">
  <a:themeElements>
    <a:clrScheme name="Custom 347">
      <a:dk1>
        <a:srgbClr val="56051A"/>
      </a:dk1>
      <a:lt1>
        <a:srgbClr val="FFFFFF"/>
      </a:lt1>
      <a:dk2>
        <a:srgbClr val="97A1A5"/>
      </a:dk2>
      <a:lt2>
        <a:srgbClr val="F0F0EE"/>
      </a:lt2>
      <a:accent1>
        <a:srgbClr val="981526"/>
      </a:accent1>
      <a:accent2>
        <a:srgbClr val="D04623"/>
      </a:accent2>
      <a:accent3>
        <a:srgbClr val="ED8227"/>
      </a:accent3>
      <a:accent4>
        <a:srgbClr val="FBC433"/>
      </a:accent4>
      <a:accent5>
        <a:srgbClr val="74C0B6"/>
      </a:accent5>
      <a:accent6>
        <a:srgbClr val="B6D5DE"/>
      </a:accent6>
      <a:hlink>
        <a:srgbClr val="98152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Пользовательские 1">
      <a:dk1>
        <a:srgbClr val="000000"/>
      </a:dk1>
      <a:lt1>
        <a:srgbClr val="FFFFFF"/>
      </a:lt1>
      <a:dk2>
        <a:srgbClr val="314E71"/>
      </a:dk2>
      <a:lt2>
        <a:srgbClr val="FFFFFF"/>
      </a:lt2>
      <a:accent1>
        <a:srgbClr val="C1423B"/>
      </a:accent1>
      <a:accent2>
        <a:srgbClr val="314E71"/>
      </a:accent2>
      <a:accent3>
        <a:srgbClr val="E2C53E"/>
      </a:accent3>
      <a:accent4>
        <a:srgbClr val="62A39F"/>
      </a:accent4>
      <a:accent5>
        <a:srgbClr val="CF752F"/>
      </a:accent5>
      <a:accent6>
        <a:srgbClr val="4E84BE"/>
      </a:accent6>
      <a:hlink>
        <a:srgbClr val="4C3776"/>
      </a:hlink>
      <a:folHlink>
        <a:srgbClr val="E2C5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1811</Words>
  <Application>Microsoft Office PowerPoint</Application>
  <PresentationFormat>Экран (16:9)</PresentationFormat>
  <Paragraphs>394</Paragraphs>
  <Slides>43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43</vt:i4>
      </vt:variant>
    </vt:vector>
  </HeadingPairs>
  <TitlesOfParts>
    <vt:vector size="67" baseType="lpstr">
      <vt:lpstr>Noto Sans Symbols</vt:lpstr>
      <vt:lpstr>Calibri</vt:lpstr>
      <vt:lpstr>Bookman Old Style</vt:lpstr>
      <vt:lpstr>Roboto Slab</vt:lpstr>
      <vt:lpstr>Times New Roman</vt:lpstr>
      <vt:lpstr>Cambria</vt:lpstr>
      <vt:lpstr>EB Garamond</vt:lpstr>
      <vt:lpstr>Calibri Light</vt:lpstr>
      <vt:lpstr>DM Sans</vt:lpstr>
      <vt:lpstr>Zilla Slab SemiBold</vt:lpstr>
      <vt:lpstr>Arial</vt:lpstr>
      <vt:lpstr>Poppins Light</vt:lpstr>
      <vt:lpstr>Red Hat Text</vt:lpstr>
      <vt:lpstr>Mayak</vt:lpstr>
      <vt:lpstr>Impact</vt:lpstr>
      <vt:lpstr>Wingdings</vt:lpstr>
      <vt:lpstr>Encode Sans Semi Condensed Black</vt:lpstr>
      <vt:lpstr>Spectral</vt:lpstr>
      <vt:lpstr>Nixie One</vt:lpstr>
      <vt:lpstr>Zilla Slab</vt:lpstr>
      <vt:lpstr>Warwick template</vt:lpstr>
      <vt:lpstr>Hume template</vt:lpstr>
      <vt:lpstr>Тема Office</vt:lpstr>
      <vt:lpstr>Office Theme</vt:lpstr>
      <vt:lpstr>Презентация PowerPoint</vt:lpstr>
      <vt:lpstr>Структурные подразделения</vt:lpstr>
      <vt:lpstr>Презентация PowerPoint</vt:lpstr>
      <vt:lpstr>Презентация PowerPoint</vt:lpstr>
      <vt:lpstr>ОБЩЕЖИТИЕ на 220 МЕСТ</vt:lpstr>
      <vt:lpstr>Условия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СПЕЦИАЛЬНЫЕ УСЛОВИЯ в НТТЭК</vt:lpstr>
      <vt:lpstr>СПЕЦИАЛЬНЫЕ УСЛОВИЯ в НТТЭК</vt:lpstr>
      <vt:lpstr>СПЕЦИАЛЬНЫЕ УСЛОВИЯ в НТТЭК</vt:lpstr>
      <vt:lpstr>СПЕЦИАЛЬНЫЕ УСЛОВИЯ в НТТЭК</vt:lpstr>
      <vt:lpstr>СПЕЦИАЛЬНЫЕ УСЛОВИЯ в НТТЭК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Контакты:</vt:lpstr>
      <vt:lpstr>Презентация PowerPoint</vt:lpstr>
      <vt:lpstr>Экономическое отделение</vt:lpstr>
      <vt:lpstr>Презентация PowerPoint</vt:lpstr>
      <vt:lpstr>Коммерческое отделение</vt:lpstr>
      <vt:lpstr>Социально-правовое отделение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участия НТТЭК в X Открытом Региональном чемпионате «Молодые профессионалы» (WorldSWkills Russia) Свердловской области</vt:lpstr>
      <vt:lpstr>Перспективы развития</vt:lpstr>
      <vt:lpstr> Внеучебная деятельность НТТЭК</vt:lpstr>
      <vt:lpstr>Творческие студии НТТЭК</vt:lpstr>
      <vt:lpstr>Формы досуга в НТТЭК</vt:lpstr>
      <vt:lpstr>Спортивные секции</vt:lpstr>
      <vt:lpstr>Приёмная кампания 2023</vt:lpstr>
      <vt:lpstr>Преимущества обучения в СПО</vt:lpstr>
      <vt:lpstr>Дополнительные квалификации</vt:lpstr>
      <vt:lpstr>За время приема в 2022 г. было сформировано личных дел:</vt:lpstr>
      <vt:lpstr>Проходной балл на специальности в 2022 г.</vt:lpstr>
      <vt:lpstr>Условия поступления</vt:lpstr>
      <vt:lpstr>Приёмная комиссия</vt:lpstr>
      <vt:lpstr> ПРИГЛАШАЕМ посетить  ДНИ открытых дверей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95</cp:revision>
  <dcterms:modified xsi:type="dcterms:W3CDTF">2022-09-30T06:43:42Z</dcterms:modified>
</cp:coreProperties>
</file>